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1"/>
  </p:notesMasterIdLst>
  <p:sldIdLst>
    <p:sldId id="256" r:id="rId2"/>
    <p:sldId id="488" r:id="rId3"/>
    <p:sldId id="498" r:id="rId4"/>
    <p:sldId id="499" r:id="rId5"/>
    <p:sldId id="489" r:id="rId6"/>
    <p:sldId id="490" r:id="rId7"/>
    <p:sldId id="491" r:id="rId8"/>
    <p:sldId id="493" r:id="rId9"/>
    <p:sldId id="492" r:id="rId10"/>
    <p:sldId id="502" r:id="rId11"/>
    <p:sldId id="496" r:id="rId12"/>
    <p:sldId id="503" r:id="rId13"/>
    <p:sldId id="500" r:id="rId14"/>
    <p:sldId id="494" r:id="rId15"/>
    <p:sldId id="509" r:id="rId16"/>
    <p:sldId id="483" r:id="rId17"/>
    <p:sldId id="506" r:id="rId18"/>
    <p:sldId id="507" r:id="rId19"/>
    <p:sldId id="508" r:id="rId20"/>
    <p:sldId id="456" r:id="rId21"/>
    <p:sldId id="302" r:id="rId22"/>
    <p:sldId id="415" r:id="rId23"/>
    <p:sldId id="303" r:id="rId24"/>
    <p:sldId id="304" r:id="rId25"/>
    <p:sldId id="305" r:id="rId26"/>
    <p:sldId id="487" r:id="rId27"/>
    <p:sldId id="417" r:id="rId28"/>
    <p:sldId id="307" r:id="rId29"/>
    <p:sldId id="512" r:id="rId30"/>
    <p:sldId id="480" r:id="rId31"/>
    <p:sldId id="263" r:id="rId32"/>
    <p:sldId id="422" r:id="rId33"/>
    <p:sldId id="477" r:id="rId34"/>
    <p:sldId id="472" r:id="rId35"/>
    <p:sldId id="430" r:id="rId36"/>
    <p:sldId id="473" r:id="rId37"/>
    <p:sldId id="470" r:id="rId38"/>
    <p:sldId id="464" r:id="rId39"/>
    <p:sldId id="484" r:id="rId40"/>
    <p:sldId id="471" r:id="rId41"/>
    <p:sldId id="474" r:id="rId42"/>
    <p:sldId id="266" r:id="rId43"/>
    <p:sldId id="372" r:id="rId44"/>
    <p:sldId id="393" r:id="rId45"/>
    <p:sldId id="475" r:id="rId46"/>
    <p:sldId id="511" r:id="rId47"/>
    <p:sldId id="501" r:id="rId48"/>
    <p:sldId id="495" r:id="rId49"/>
    <p:sldId id="394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84" autoAdjust="0"/>
  </p:normalViewPr>
  <p:slideViewPr>
    <p:cSldViewPr snapToGrid="0" showGuides="1">
      <p:cViewPr varScale="1">
        <p:scale>
          <a:sx n="41" d="100"/>
          <a:sy n="41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9F789-8C6F-4B7D-A9E0-74E9DA942E1A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E1A9A-8A20-474C-A299-C31F33228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41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87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5547BE-1F4F-4E96-9083-534C4E695349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343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5547BE-1F4F-4E96-9083-534C4E695349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991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5547BE-1F4F-4E96-9083-534C4E695349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9460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446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BB210F-0F21-43C8-AC08-DBD2E77B24BD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291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BB210F-0F21-43C8-AC08-DBD2E77B24BD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099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16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10378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17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0339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18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11768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19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6138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984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20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07773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650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891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793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597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521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1027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13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561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32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717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076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920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729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33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50069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34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06543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92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36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96318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37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7522443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defTabSz="86493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3235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defTabSz="86493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6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467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40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871651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41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612616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1033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8CAD58-B5A6-4D22-95D4-F5EB92A1469C}" type="slidenum">
              <a:rPr lang="en-US" smtClean="0">
                <a:latin typeface="Arial" pitchFamily="34" charset="0"/>
              </a:rPr>
              <a:pPr/>
              <a:t>43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392154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defTabSz="86493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42125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45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040438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95EB660-4672-4F57-92F0-215D540EFD16}" type="slidenum">
              <a:rPr lang="en-US" sz="1200"/>
              <a:pPr algn="r" eaLnBrk="1" hangingPunct="1"/>
              <a:t>46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703263"/>
            <a:ext cx="4587875" cy="3440112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6100"/>
            <a:ext cx="4997450" cy="4075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760855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2100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BB210F-0F21-43C8-AC08-DBD2E77B24BD}" type="slidenum">
              <a:rPr lang="en-US" altLang="en-US" smtClean="0"/>
              <a:pPr>
                <a:spcBef>
                  <a:spcPct val="0"/>
                </a:spcBef>
              </a:pPr>
              <a:t>48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50918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marR="0" lvl="1" indent="-34290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A9A-8A20-474C-A299-C31F33228DCB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30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E7651B4-B0B6-4A18-ABBF-F39F4AB4C54F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321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050B96-1415-4607-9771-1BBD0DF251B0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726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924A62-2A60-467F-BC92-5AE552494546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521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910FA3-A829-4E5D-8825-AFC87D2B7778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03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5547BE-1F4F-4E96-9083-534C4E695349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708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 baseline="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6049" y="6356351"/>
            <a:ext cx="8529005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63058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014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53356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436" y="228600"/>
            <a:ext cx="8363938" cy="6093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89436" y="1447800"/>
            <a:ext cx="8363938" cy="20005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5425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FFFF00"/>
              </a:buClr>
              <a:buFont typeface="Wingdings" panose="05000000000000000000" pitchFamily="2" charset="2"/>
              <a:buChar char="§"/>
              <a:defRPr baseline="0">
                <a:solidFill>
                  <a:schemeClr val="bg1"/>
                </a:solidFill>
              </a:defRPr>
            </a:lvl1pPr>
            <a:lvl2pPr marL="685800" indent="-228600">
              <a:buClr>
                <a:srgbClr val="FF0000"/>
              </a:buClr>
              <a:buFont typeface="Wingdings" panose="05000000000000000000" pitchFamily="2" charset="2"/>
              <a:buChar char="§"/>
              <a:defRPr baseline="0">
                <a:solidFill>
                  <a:schemeClr val="bg1"/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 baseline="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baseline="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78867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527502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18196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2136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8347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57243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391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12074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654661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FD115-99C4-4700-8A6A-CBC98E58F2F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53AEC-E923-4764-B613-C4B7B0996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2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931" y="4243079"/>
            <a:ext cx="8913069" cy="245299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000" dirty="0"/>
              <a:t>Alessandro Acquisti</a:t>
            </a:r>
            <a:endParaRPr lang="en-US" sz="2400" dirty="0"/>
          </a:p>
          <a:p>
            <a:pPr algn="l"/>
            <a:r>
              <a:rPr lang="en-US" sz="2400" dirty="0"/>
              <a:t>Carnegie Mellon </a:t>
            </a:r>
            <a:r>
              <a:rPr lang="en-US" sz="2400" dirty="0" smtClean="0"/>
              <a:t>University</a:t>
            </a:r>
          </a:p>
          <a:p>
            <a:pPr algn="l"/>
            <a:endParaRPr lang="en-US" dirty="0"/>
          </a:p>
          <a:p>
            <a:pPr algn="l"/>
            <a:endParaRPr lang="en-US" sz="2400" dirty="0" smtClean="0"/>
          </a:p>
          <a:p>
            <a:pPr algn="l"/>
            <a:r>
              <a:rPr lang="en-US" sz="2800" i="1" dirty="0" smtClean="0"/>
              <a:t>2016 Digital Information Policy Scholars Conference on Privacy</a:t>
            </a:r>
          </a:p>
          <a:p>
            <a:pPr algn="l"/>
            <a:r>
              <a:rPr lang="en-US" sz="2800" i="1" dirty="0" smtClean="0"/>
              <a:t>George Mason University</a:t>
            </a:r>
            <a:endParaRPr lang="en-US" sz="2800" i="1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76225" y="793750"/>
            <a:ext cx="7772400" cy="1730375"/>
          </a:xfrm>
        </p:spPr>
        <p:txBody>
          <a:bodyPr>
            <a:normAutofit/>
          </a:bodyPr>
          <a:lstStyle/>
          <a:p>
            <a:pPr algn="l"/>
            <a:r>
              <a:rPr lang="en-US" sz="5600" dirty="0" smtClean="0"/>
              <a:t>The Economics of Privacy</a:t>
            </a:r>
            <a:endParaRPr lang="en-US" sz="5600" dirty="0"/>
          </a:p>
        </p:txBody>
      </p:sp>
    </p:spTree>
    <p:extLst>
      <p:ext uri="{BB962C8B-B14F-4D97-AF65-F5344CB8AC3E}">
        <p14:creationId xmlns:p14="http://schemas.microsoft.com/office/powerpoint/2010/main" val="12181922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mid 1990s: Laudon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altLang="en-US" sz="2400" dirty="0" smtClean="0"/>
              <a:t>“Markets and Privacy,” CACM, 1996</a:t>
            </a:r>
          </a:p>
          <a:p>
            <a:pPr lvl="1">
              <a:lnSpc>
                <a:spcPct val="150000"/>
              </a:lnSpc>
            </a:pPr>
            <a:r>
              <a:rPr lang="en-US" altLang="en-US" sz="2200" dirty="0" smtClean="0"/>
              <a:t>(One of the) first to propose personal data markets / data warehouses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2848725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2000s and onwards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285750" lvl="1" indent="-28575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r>
              <a:rPr lang="en-US" sz="2800" dirty="0" smtClean="0"/>
              <a:t>“Expansion </a:t>
            </a:r>
            <a:r>
              <a:rPr lang="en-US" sz="2800" dirty="0"/>
              <a:t>and </a:t>
            </a:r>
            <a:r>
              <a:rPr lang="en-US" sz="2800" dirty="0" smtClean="0"/>
              <a:t>fragmentation”</a:t>
            </a:r>
          </a:p>
          <a:p>
            <a:pPr marL="742950" lvl="2" indent="-285750">
              <a:lnSpc>
                <a:spcPct val="100000"/>
              </a:lnSpc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400" dirty="0" smtClean="0"/>
              <a:t>Increased modeling sophistication</a:t>
            </a:r>
          </a:p>
          <a:p>
            <a:pPr marL="742950" lvl="2" indent="-285750">
              <a:lnSpc>
                <a:spcPct val="100000"/>
              </a:lnSpc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400" dirty="0" smtClean="0"/>
              <a:t>Diversification of focus</a:t>
            </a:r>
          </a:p>
          <a:p>
            <a:pPr marL="742950" lvl="2" indent="-285750">
              <a:lnSpc>
                <a:spcPct val="100000"/>
              </a:lnSpc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400" dirty="0" smtClean="0"/>
              <a:t>Emergence of empirical analyses</a:t>
            </a:r>
          </a:p>
          <a:p>
            <a:pPr marL="742950" lvl="2" indent="-285750">
              <a:lnSpc>
                <a:spcPct val="100000"/>
              </a:lnSpc>
              <a:spcBef>
                <a:spcPct val="20000"/>
              </a:spcBef>
              <a:buClr>
                <a:srgbClr val="FF0000"/>
              </a:buClr>
              <a:defRPr/>
            </a:pPr>
            <a:r>
              <a:rPr lang="en-US" sz="2400" dirty="0" smtClean="0"/>
              <a:t>Emergence of applied behavioral economic research</a:t>
            </a:r>
          </a:p>
        </p:txBody>
      </p:sp>
    </p:spTree>
    <p:extLst>
      <p:ext uri="{BB962C8B-B14F-4D97-AF65-F5344CB8AC3E}">
        <p14:creationId xmlns:p14="http://schemas.microsoft.com/office/powerpoint/2010/main" val="17687388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643" y="176714"/>
            <a:ext cx="7990507" cy="654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3827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266824"/>
            <a:ext cx="8266775" cy="4760817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endParaRPr lang="en-US" sz="2400" dirty="0" smtClean="0"/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brief history of the economics of privacy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endParaRPr lang="en-US" dirty="0"/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r>
              <a:rPr lang="en-US" dirty="0" smtClean="0"/>
              <a:t>Some open issues</a:t>
            </a:r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few conclusions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endParaRPr lang="en-US" dirty="0" smtClean="0"/>
          </a:p>
        </p:txBody>
      </p:sp>
      <p:sp>
        <p:nvSpPr>
          <p:cNvPr id="4" name="Rectangle 4"/>
          <p:cNvSpPr txBox="1">
            <a:spLocks/>
          </p:cNvSpPr>
          <p:nvPr/>
        </p:nvSpPr>
        <p:spPr bwMode="auto">
          <a:xfrm>
            <a:off x="726708" y="659028"/>
            <a:ext cx="8229600" cy="781050"/>
          </a:xfrm>
          <a:prstGeom prst="rect">
            <a:avLst/>
          </a:prstGeom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0" i="0" u="none" strike="noStrike" kern="1200" cap="none" spc="-100" normalizeH="0" baseline="0" noProof="0" dirty="0" smtClean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itchFamily="34" charset="0"/>
                <a:cs typeface="Arial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4909895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Many open questions…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90888" y="1602955"/>
            <a:ext cx="8349114" cy="4642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What are the costs of privacy intrusions</a:t>
            </a: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?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Tangible vs. intangible harms</a:t>
            </a:r>
          </a:p>
          <a:p>
            <a:pPr eaLnBrk="1" hangingPunct="1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What is the “optimal” amount of privacy protection?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And, for which stakeholder?</a:t>
            </a:r>
          </a:p>
          <a:p>
            <a:pPr eaLnBrk="1" hangingPunct="1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Who </a:t>
            </a:r>
            <a:r>
              <a:rPr lang="en-US" altLang="en-US" sz="24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should </a:t>
            </a: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provide that “optimal” amount of privacy</a:t>
            </a:r>
            <a:r>
              <a:rPr lang="en-US" altLang="en-US" sz="24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?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Individuals </a:t>
            </a:r>
            <a:r>
              <a:rPr lang="en-US" altLang="en-US" sz="2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(informed </a:t>
            </a:r>
            <a:r>
              <a:rPr lang="en-US" altLang="en-US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consent, market choices)?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bg1"/>
                </a:solidFill>
                <a:cs typeface="Arial" panose="020B0604020202020204" pitchFamily="34" charset="0"/>
              </a:rPr>
              <a:t>The market (self-regulation)?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Government </a:t>
            </a:r>
            <a:r>
              <a:rPr lang="en-US" altLang="en-US" sz="2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(regulation)?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Are there privacy market failures?</a:t>
            </a:r>
            <a:endParaRPr lang="en-US" altLang="en-US" sz="24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Do revealed preferences capture actual privacy preferences? Do they capture actual privacy harm?</a:t>
            </a:r>
            <a:endParaRPr lang="en-US" altLang="en-US" sz="20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3846C0-8288-4137-8617-BDBBC2A7C119}" type="slidenum">
              <a:rPr lang="en-US" altLang="en-US" sz="12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36964281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And even more issues…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3846C0-8288-4137-8617-BDBBC2A7C119}" type="slidenum">
              <a:rPr lang="en-US" altLang="en-US" sz="12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374498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780836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Privacy concerns are puzzling 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for economists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Loss of privacy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price to pay for the benefits of big data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44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642298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Privacy concerns are puzzling 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for economists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Loss of privacy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price to pay for the benefits of big data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680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579942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Privacy concerns are puzzling 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for economists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Loss of privacy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price to pay for the benefits of big data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3168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Privacy concerns are puzzling 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for economists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Loss of privacy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is the price to pay for the benefits of big data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3966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2582496"/>
            <a:ext cx="8266775" cy="1541829"/>
          </a:xfrm>
        </p:spPr>
        <p:txBody>
          <a:bodyPr>
            <a:normAutofit/>
          </a:bodyPr>
          <a:lstStyle/>
          <a:p>
            <a:pPr marL="0" indent="0">
              <a:buClr>
                <a:schemeClr val="bg1"/>
              </a:buClr>
              <a:buNone/>
            </a:pPr>
            <a:endParaRPr lang="en-US" sz="2400" dirty="0" smtClean="0"/>
          </a:p>
          <a:p>
            <a:pPr marL="0" indent="0" algn="ctr">
              <a:buClr>
                <a:schemeClr val="bg1"/>
              </a:buClr>
              <a:buNone/>
            </a:pPr>
            <a:r>
              <a:rPr lang="en-US" sz="2400" dirty="0" smtClean="0"/>
              <a:t>“</a:t>
            </a:r>
            <a:r>
              <a:rPr lang="en-US" sz="2400" dirty="0"/>
              <a:t>The Economics of Privacy</a:t>
            </a:r>
            <a:r>
              <a:rPr lang="en-US" sz="2400" dirty="0" smtClean="0"/>
              <a:t>,” </a:t>
            </a:r>
            <a:r>
              <a:rPr lang="en-US" sz="2400" dirty="0"/>
              <a:t>Acquisti, Taylor, and Wagman, </a:t>
            </a:r>
            <a:r>
              <a:rPr lang="en-US" sz="2400" i="1" dirty="0"/>
              <a:t>Journal of Economic Literature</a:t>
            </a:r>
            <a:r>
              <a:rPr lang="en-US" sz="2400" dirty="0"/>
              <a:t>, </a:t>
            </a:r>
            <a:r>
              <a:rPr lang="en-US" sz="2400" dirty="0" smtClean="0"/>
              <a:t>2016</a:t>
            </a:r>
          </a:p>
          <a:p>
            <a:pPr marL="0" indent="0">
              <a:buClr>
                <a:schemeClr val="bg1"/>
              </a:buCl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70022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318596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Privacy concerns are puzzling </a:t>
                      </a:r>
                      <a:br>
                        <a:rPr 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for economists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Giving up privacy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necessary to extract the benefits of big data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8528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564640"/>
            <a:ext cx="8266775" cy="46763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i="1" dirty="0" smtClean="0"/>
              <a:t>Farrell (2012)</a:t>
            </a:r>
            <a:r>
              <a:rPr lang="en-US" sz="3200" dirty="0" smtClean="0"/>
              <a:t>: privacy as…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sz="3200" dirty="0" smtClean="0"/>
              <a:t>an intermediate good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sz="3200" dirty="0" smtClean="0"/>
              <a:t>a final good</a:t>
            </a:r>
          </a:p>
        </p:txBody>
      </p:sp>
    </p:spTree>
    <p:extLst>
      <p:ext uri="{BB962C8B-B14F-4D97-AF65-F5344CB8AC3E}">
        <p14:creationId xmlns:p14="http://schemas.microsoft.com/office/powerpoint/2010/main" val="7587593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3" y="1564640"/>
            <a:ext cx="4849042" cy="46763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i="1" dirty="0" smtClean="0"/>
              <a:t>Farrell (2012)</a:t>
            </a:r>
            <a:r>
              <a:rPr lang="en-US" sz="3200" dirty="0" smtClean="0"/>
              <a:t>: privacy as…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sz="3200" dirty="0" smtClean="0"/>
              <a:t>an intermediate good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sz="3200" dirty="0" smtClean="0"/>
              <a:t>a final good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555187" y="2532190"/>
            <a:ext cx="3509682" cy="9319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FF00"/>
              </a:buClr>
              <a:buFont typeface="Wingdings" panose="05000000000000000000" pitchFamily="2" charset="2"/>
              <a:buChar char="§"/>
              <a:defRPr sz="2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Wingdings" panose="05000000000000000000" pitchFamily="2" charset="2"/>
              <a:buChar char="§"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sz="1800" i="1" dirty="0" smtClean="0">
                <a:solidFill>
                  <a:srgbClr val="FFFF00"/>
                </a:solidFill>
              </a:rPr>
              <a:t>Identity theft, price discrimination, discrimination, blackmailing, adverse profiling, other objective harms (Calo 2013)….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10875" y="3511067"/>
            <a:ext cx="3509682" cy="931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FF00"/>
              </a:buClr>
              <a:buFont typeface="Wingdings" panose="05000000000000000000" pitchFamily="2" charset="2"/>
              <a:buChar char="§"/>
              <a:defRPr sz="2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Wingdings" panose="05000000000000000000" pitchFamily="2" charset="2"/>
              <a:buChar char="§"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sz="1800" i="1" dirty="0" smtClean="0">
                <a:solidFill>
                  <a:srgbClr val="FFFF00"/>
                </a:solidFill>
              </a:rPr>
              <a:t>Psychological discomfort, stigma, loss of autonomy, infringement on freedom, other subject harms….</a:t>
            </a:r>
          </a:p>
        </p:txBody>
      </p:sp>
    </p:spTree>
    <p:extLst>
      <p:ext uri="{BB962C8B-B14F-4D97-AF65-F5344CB8AC3E}">
        <p14:creationId xmlns:p14="http://schemas.microsoft.com/office/powerpoint/2010/main" val="34355084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564640"/>
            <a:ext cx="8266775" cy="46763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endParaRPr lang="en-US" sz="3200" dirty="0" smtClean="0"/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sz="3200" dirty="0" smtClean="0"/>
              <a:t>an intermediate good</a:t>
            </a:r>
          </a:p>
        </p:txBody>
      </p:sp>
    </p:spTree>
    <p:extLst>
      <p:ext uri="{BB962C8B-B14F-4D97-AF65-F5344CB8AC3E}">
        <p14:creationId xmlns:p14="http://schemas.microsoft.com/office/powerpoint/2010/main" val="27402582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564640"/>
            <a:ext cx="8266775" cy="46763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t</a:t>
            </a:r>
            <a:r>
              <a:rPr lang="en-US" sz="3200" dirty="0" smtClean="0"/>
              <a:t>he economic impact of privacy…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sz="3200" dirty="0" smtClean="0"/>
              <a:t>welfare allocation (“micro” angle)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sz="3200" dirty="0" smtClean="0"/>
              <a:t>aggregate welfare (“macro” angle)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4610488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564640"/>
            <a:ext cx="8266775" cy="46763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>
                <a:solidFill>
                  <a:schemeClr val="tx1"/>
                </a:solidFill>
              </a:rPr>
              <a:t>t</a:t>
            </a:r>
            <a:r>
              <a:rPr lang="en-US" sz="3200" dirty="0" smtClean="0">
                <a:solidFill>
                  <a:schemeClr val="tx1"/>
                </a:solidFill>
              </a:rPr>
              <a:t>he economic impact of privacy…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sz="3200" dirty="0" smtClean="0"/>
              <a:t>welfare allocation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1834527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564640"/>
            <a:ext cx="8266775" cy="505968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600" dirty="0" smtClean="0"/>
              <a:t>Posner/Stigler: privacy is redistributive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600" dirty="0" smtClean="0"/>
              <a:t>… but so is the lack of privacy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sz="3200" i="1" dirty="0" smtClean="0"/>
              <a:t>Varian (1996)</a:t>
            </a:r>
            <a:r>
              <a:rPr lang="en-US" sz="3200" dirty="0" smtClean="0"/>
              <a:t>: consumers would rationally want 	telemarketers to know </a:t>
            </a:r>
            <a:r>
              <a:rPr lang="en-US" sz="3200" dirty="0" smtClean="0">
                <a:solidFill>
                  <a:srgbClr val="FFFF00"/>
                </a:solidFill>
              </a:rPr>
              <a:t>what products </a:t>
            </a:r>
            <a:r>
              <a:rPr lang="en-US" sz="3200" dirty="0" smtClean="0"/>
              <a:t>they are 	interested in, but not </a:t>
            </a:r>
            <a:r>
              <a:rPr lang="en-US" sz="3200" dirty="0" smtClean="0">
                <a:solidFill>
                  <a:srgbClr val="FFFF00"/>
                </a:solidFill>
              </a:rPr>
              <a:t>how much</a:t>
            </a:r>
            <a:r>
              <a:rPr lang="en-US" sz="3200" dirty="0" smtClean="0"/>
              <a:t> they are 	interested in those products</a:t>
            </a:r>
            <a:endParaRPr lang="en-US" sz="3200" dirty="0"/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endParaRPr lang="en-US" sz="3200" dirty="0" smtClean="0"/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6161413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25" y="1266824"/>
            <a:ext cx="8772525" cy="5038725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2800" i="1" dirty="0" smtClean="0"/>
              <a:t>Taylor (2004</a:t>
            </a:r>
            <a:r>
              <a:rPr lang="en-US" sz="2800" dirty="0" smtClean="0"/>
              <a:t>), </a:t>
            </a:r>
            <a:r>
              <a:rPr lang="en-US" sz="2800" i="1" dirty="0"/>
              <a:t>Acquisti and Varian (2005</a:t>
            </a:r>
            <a:r>
              <a:rPr lang="en-US" sz="2800" i="1" dirty="0" smtClean="0"/>
              <a:t>)</a:t>
            </a:r>
            <a:endParaRPr lang="en-US" sz="2800" dirty="0" smtClean="0"/>
          </a:p>
          <a:p>
            <a:pPr marL="914400" lvl="2" indent="0">
              <a:lnSpc>
                <a:spcPct val="150000"/>
              </a:lnSpc>
              <a:buClr>
                <a:srgbClr val="FFC000"/>
              </a:buClr>
              <a:buNone/>
            </a:pPr>
            <a:r>
              <a:rPr lang="en-US" sz="2400" dirty="0" smtClean="0"/>
              <a:t>Under tracking and targeting, myopic customers get price discriminated in intertemporal dynamic pricing model </a:t>
            </a:r>
          </a:p>
          <a:p>
            <a:pPr marL="914400" lvl="2" indent="0">
              <a:lnSpc>
                <a:spcPct val="150000"/>
              </a:lnSpc>
              <a:buClr>
                <a:srgbClr val="FFC000"/>
              </a:buClr>
              <a:buNone/>
            </a:pPr>
            <a:r>
              <a:rPr lang="en-US" sz="2400" dirty="0" smtClean="0"/>
              <a:t>I.e., </a:t>
            </a:r>
            <a:r>
              <a:rPr lang="en-US" sz="2400" dirty="0" smtClean="0">
                <a:solidFill>
                  <a:srgbClr val="FFFF00"/>
                </a:solidFill>
              </a:rPr>
              <a:t>in absence of privacy protection, consumers are worse off</a:t>
            </a:r>
          </a:p>
          <a:p>
            <a:pPr marL="914400" lvl="2" indent="0">
              <a:lnSpc>
                <a:spcPct val="150000"/>
              </a:lnSpc>
              <a:buClr>
                <a:srgbClr val="FFC000"/>
              </a:buClr>
              <a:buNone/>
            </a:pPr>
            <a:r>
              <a:rPr lang="en-US" sz="2400" dirty="0" smtClean="0"/>
              <a:t>Note: we are talking first degree price discrimination: </a:t>
            </a:r>
            <a:br>
              <a:rPr lang="en-US" sz="2400" dirty="0" smtClean="0"/>
            </a:br>
            <a:r>
              <a:rPr lang="en-US" sz="2400" i="1" dirty="0" smtClean="0">
                <a:solidFill>
                  <a:srgbClr val="FFFF00"/>
                </a:solidFill>
              </a:rPr>
              <a:t>all </a:t>
            </a:r>
            <a:r>
              <a:rPr lang="en-US" sz="2400" dirty="0" smtClean="0">
                <a:solidFill>
                  <a:srgbClr val="FFFF00"/>
                </a:solidFill>
              </a:rPr>
              <a:t>consumers (high and low) pay their reservation prices</a:t>
            </a:r>
          </a:p>
        </p:txBody>
      </p:sp>
    </p:spTree>
    <p:extLst>
      <p:ext uri="{BB962C8B-B14F-4D97-AF65-F5344CB8AC3E}">
        <p14:creationId xmlns:p14="http://schemas.microsoft.com/office/powerpoint/2010/main" val="15990608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564640"/>
            <a:ext cx="8266775" cy="46763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t</a:t>
            </a:r>
            <a:r>
              <a:rPr lang="en-US" sz="3200" dirty="0" smtClean="0"/>
              <a:t>he economic impact of privacy…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dirty="0" smtClean="0"/>
              <a:t>welfare allocation: there is a rational economic 	argument for privacy as a </a:t>
            </a:r>
            <a:r>
              <a:rPr lang="en-US" dirty="0" smtClean="0">
                <a:solidFill>
                  <a:srgbClr val="FFFF00"/>
                </a:solidFill>
              </a:rPr>
              <a:t>private good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0832759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564640"/>
            <a:ext cx="8266775" cy="46763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t</a:t>
            </a:r>
            <a:r>
              <a:rPr lang="en-US" sz="3200" dirty="0" smtClean="0"/>
              <a:t>he economic impact of privacy…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dirty="0" smtClean="0"/>
              <a:t>welfare allocation: there is a rational economic 	argument for privacy as a </a:t>
            </a:r>
            <a:r>
              <a:rPr lang="en-US" dirty="0" smtClean="0">
                <a:solidFill>
                  <a:srgbClr val="FFFF00"/>
                </a:solidFill>
              </a:rPr>
              <a:t>private good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buClr>
                <a:schemeClr val="bg1"/>
              </a:buClr>
              <a:buNone/>
            </a:pPr>
            <a:r>
              <a:rPr lang="en-US" sz="2400" i="1" dirty="0" smtClean="0"/>
              <a:t>	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buClr>
                <a:schemeClr val="bg1"/>
              </a:buClr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caveats</a:t>
            </a:r>
            <a:r>
              <a:rPr lang="en-US" sz="2400" i="1" dirty="0"/>
              <a:t>: 1</a:t>
            </a:r>
            <a:r>
              <a:rPr lang="en-US" sz="2400" i="1" baseline="30000" dirty="0"/>
              <a:t>st</a:t>
            </a:r>
            <a:r>
              <a:rPr lang="en-US" sz="2400" i="1" dirty="0"/>
              <a:t> degree PD may or may not increase </a:t>
            </a:r>
            <a:r>
              <a:rPr lang="en-US" sz="2400" i="1" dirty="0" smtClean="0"/>
              <a:t>	aggregate welfare</a:t>
            </a:r>
            <a:r>
              <a:rPr lang="en-US" sz="2400" i="1" dirty="0"/>
              <a:t>; </a:t>
            </a:r>
            <a:r>
              <a:rPr lang="en-US" sz="2400" i="1" dirty="0" smtClean="0"/>
              <a:t>externalities; ….</a:t>
            </a:r>
            <a:r>
              <a:rPr lang="en-US" sz="3200" dirty="0"/>
              <a:t>	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9405515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266824"/>
            <a:ext cx="8266775" cy="4760817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endParaRPr lang="en-US" sz="2400" dirty="0" smtClean="0"/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r>
              <a:rPr lang="en-US" dirty="0" smtClean="0"/>
              <a:t>A brief history of the economics of privacy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endParaRPr lang="en-US" dirty="0"/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r>
              <a:rPr lang="en-US" dirty="0" smtClean="0"/>
              <a:t>Some open issues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endParaRPr lang="en-US" dirty="0"/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r>
              <a:rPr lang="en-US" dirty="0" smtClean="0"/>
              <a:t>A few conclusions</a:t>
            </a:r>
            <a:endParaRPr lang="en-US" dirty="0"/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Rectangle 4"/>
          <p:cNvSpPr txBox="1">
            <a:spLocks/>
          </p:cNvSpPr>
          <p:nvPr/>
        </p:nvSpPr>
        <p:spPr bwMode="auto">
          <a:xfrm>
            <a:off x="639022" y="668653"/>
            <a:ext cx="8229600" cy="781050"/>
          </a:xfrm>
          <a:prstGeom prst="rect">
            <a:avLst/>
          </a:prstGeom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0" i="0" u="none" strike="noStrike" kern="1200" cap="none" spc="-100" normalizeH="0" baseline="0" noProof="0" dirty="0" smtClean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itchFamily="34" charset="0"/>
                <a:cs typeface="Arial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3955153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593515"/>
            <a:ext cx="8389474" cy="514416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t</a:t>
            </a:r>
            <a:r>
              <a:rPr lang="en-US" sz="3200" dirty="0" smtClean="0"/>
              <a:t>he economic impact of privacy…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welfare allocation: there is a clear, rational 	economic argument for privacy as a private good</a:t>
            </a:r>
            <a:r>
              <a:rPr lang="en-US" dirty="0" smtClean="0"/>
              <a:t>	aggregate welfare</a:t>
            </a:r>
            <a:r>
              <a:rPr lang="en-US" dirty="0"/>
              <a:t>: what about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aggregate, 	value </a:t>
            </a:r>
            <a:r>
              <a:rPr lang="en-US" dirty="0" smtClean="0"/>
              <a:t>of personal information?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3200" dirty="0"/>
              <a:t>	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172563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35" y="365126"/>
            <a:ext cx="880331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Econ Theory: Privacy is bad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21839"/>
            <a:ext cx="8337220" cy="4155123"/>
          </a:xfrm>
        </p:spPr>
        <p:txBody>
          <a:bodyPr>
            <a:normAutofit/>
          </a:bodyPr>
          <a:lstStyle/>
          <a:p>
            <a:pPr marL="0" indent="0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  <a:defRPr/>
            </a:pPr>
            <a:r>
              <a:rPr lang="en-US" kern="0" dirty="0" smtClean="0"/>
              <a:t>Obstacles to data sharing create </a:t>
            </a:r>
            <a:r>
              <a:rPr lang="en-US" kern="0" dirty="0" smtClean="0">
                <a:solidFill>
                  <a:srgbClr val="FFFF00"/>
                </a:solidFill>
              </a:rPr>
              <a:t>economic inefficiencies</a:t>
            </a:r>
          </a:p>
          <a:p>
            <a:pPr marL="457200" lvl="1" indent="0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  <a:defRPr/>
            </a:pPr>
            <a:r>
              <a:rPr lang="en-US" i="1" dirty="0" smtClean="0"/>
              <a:t>Posner (1978</a:t>
            </a:r>
            <a:r>
              <a:rPr lang="en-US" i="1" dirty="0"/>
              <a:t>, </a:t>
            </a:r>
            <a:r>
              <a:rPr lang="en-US" i="1" dirty="0" smtClean="0"/>
              <a:t>1981); Stigler (1980)</a:t>
            </a:r>
            <a:endParaRPr lang="en-US" i="1" kern="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6024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57" y="365126"/>
            <a:ext cx="8629095" cy="1325563"/>
          </a:xfrm>
        </p:spPr>
        <p:txBody>
          <a:bodyPr>
            <a:normAutofit/>
          </a:bodyPr>
          <a:lstStyle/>
          <a:p>
            <a:r>
              <a:rPr lang="en-US" dirty="0"/>
              <a:t>Econ </a:t>
            </a:r>
            <a:r>
              <a:rPr lang="en-US" dirty="0" smtClean="0"/>
              <a:t>Theory: Privacy is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483" y="1675015"/>
            <a:ext cx="8230342" cy="4383789"/>
          </a:xfrm>
        </p:spPr>
        <p:txBody>
          <a:bodyPr>
            <a:normAutofit fontScale="92500" lnSpcReduction="20000"/>
          </a:bodyPr>
          <a:lstStyle/>
          <a:p>
            <a:pPr marL="0" indent="0" eaLnBrk="0" hangingPunct="0">
              <a:lnSpc>
                <a:spcPct val="150000"/>
              </a:lnSpc>
              <a:buClr>
                <a:schemeClr val="bg1"/>
              </a:buClr>
              <a:buNone/>
              <a:defRPr/>
            </a:pPr>
            <a:r>
              <a:rPr lang="en-US" kern="0" dirty="0"/>
              <a:t>In absence of regulation, </a:t>
            </a:r>
            <a:r>
              <a:rPr lang="en-US" kern="0" dirty="0" smtClean="0"/>
              <a:t>excessive data </a:t>
            </a:r>
            <a:r>
              <a:rPr lang="en-US" kern="0" dirty="0"/>
              <a:t>collection </a:t>
            </a:r>
            <a:r>
              <a:rPr lang="en-US" kern="0" dirty="0" smtClean="0"/>
              <a:t>harms economic efficiency</a:t>
            </a:r>
          </a:p>
          <a:p>
            <a:pPr marL="0" indent="0" eaLnBrk="0" hangingPunct="0">
              <a:lnSpc>
                <a:spcPct val="150000"/>
              </a:lnSpc>
              <a:buClr>
                <a:schemeClr val="bg1"/>
              </a:buClr>
              <a:buNone/>
              <a:defRPr/>
            </a:pPr>
            <a:r>
              <a:rPr lang="en-US" kern="0" dirty="0" smtClean="0"/>
              <a:t>E.g., competition pushes firms to </a:t>
            </a:r>
            <a:r>
              <a:rPr lang="en-US" kern="0" dirty="0" smtClean="0">
                <a:solidFill>
                  <a:srgbClr val="FFFF00"/>
                </a:solidFill>
              </a:rPr>
              <a:t>invest more than socially optimal</a:t>
            </a:r>
            <a:r>
              <a:rPr lang="en-US" kern="0" dirty="0" smtClean="0"/>
              <a:t> amount in gathering consumer data; competitive </a:t>
            </a:r>
            <a:r>
              <a:rPr lang="en-US" kern="0" dirty="0"/>
              <a:t>pressure leads to </a:t>
            </a:r>
            <a:r>
              <a:rPr lang="en-US" kern="0" dirty="0">
                <a:solidFill>
                  <a:srgbClr val="FFFF00"/>
                </a:solidFill>
              </a:rPr>
              <a:t>divergence between private and social marginal benefits</a:t>
            </a:r>
            <a:r>
              <a:rPr lang="en-US" kern="0" dirty="0"/>
              <a:t> of information </a:t>
            </a:r>
            <a:r>
              <a:rPr lang="en-US" kern="0" dirty="0" smtClean="0"/>
              <a:t>acquisition</a:t>
            </a:r>
          </a:p>
          <a:p>
            <a:pPr marL="457200" lvl="1" indent="0" eaLnBrk="0" hangingPunct="0">
              <a:lnSpc>
                <a:spcPct val="150000"/>
              </a:lnSpc>
              <a:buClr>
                <a:schemeClr val="bg1"/>
              </a:buClr>
              <a:buNone/>
              <a:defRPr/>
            </a:pPr>
            <a:r>
              <a:rPr lang="en-US" i="1" dirty="0" err="1" smtClean="0"/>
              <a:t>Hirshleifer</a:t>
            </a:r>
            <a:r>
              <a:rPr lang="en-US" i="1" dirty="0" smtClean="0"/>
              <a:t> (1971); Taylor (2008); </a:t>
            </a:r>
            <a:r>
              <a:rPr lang="en-US" i="1" dirty="0"/>
              <a:t>Burke, Taylor, </a:t>
            </a:r>
            <a:r>
              <a:rPr lang="en-US" i="1" dirty="0" smtClean="0"/>
              <a:t>Wagman (2011); </a:t>
            </a:r>
            <a:r>
              <a:rPr lang="en-US" i="1" dirty="0"/>
              <a:t/>
            </a:r>
            <a:br>
              <a:rPr lang="en-US" i="1" dirty="0"/>
            </a:br>
            <a:r>
              <a:rPr lang="en-US" i="1" dirty="0" err="1"/>
              <a:t>Hermalin</a:t>
            </a:r>
            <a:r>
              <a:rPr lang="en-US" i="1" dirty="0"/>
              <a:t> and </a:t>
            </a:r>
            <a:r>
              <a:rPr lang="en-US" i="1" dirty="0" smtClean="0"/>
              <a:t>Katz (2006)</a:t>
            </a:r>
            <a:endParaRPr lang="en-US" i="1" dirty="0"/>
          </a:p>
          <a:p>
            <a:pPr marL="0" indent="0" eaLnBrk="0" hangingPunct="0">
              <a:lnSpc>
                <a:spcPct val="150000"/>
              </a:lnSpc>
              <a:buNone/>
              <a:defRPr/>
            </a:pPr>
            <a:endParaRPr lang="en-US" dirty="0" smtClean="0"/>
          </a:p>
          <a:p>
            <a:pPr marL="800100" lvl="1" indent="-342900" eaLnBrk="0" hangingPunct="0">
              <a:lnSpc>
                <a:spcPct val="150000"/>
              </a:lnSpc>
              <a:defRPr/>
            </a:pPr>
            <a:endParaRPr lang="en-US" dirty="0"/>
          </a:p>
          <a:p>
            <a:pPr marL="342900" indent="-342900" eaLnBrk="0" hangingPunct="0">
              <a:lnSpc>
                <a:spcPct val="150000"/>
              </a:lnSpc>
              <a:defRPr/>
            </a:pPr>
            <a:endParaRPr lang="en-US" kern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175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814116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Privacy concerns are puzzling 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for economists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When is privacy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welfare enhancing/decreasing?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Giving up privacy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necessary to extract the benefits of big data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081307" y="980728"/>
            <a:ext cx="3476625" cy="14386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5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936648"/>
              </p:ext>
            </p:extLst>
          </p:nvPr>
        </p:nvGraphicFramePr>
        <p:xfrm>
          <a:off x="0" y="980728"/>
          <a:ext cx="9144000" cy="46451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Privacy does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not make </a:t>
                      </a:r>
                      <a:b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economic sense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is an economic win-win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onal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information</a:t>
                      </a: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is the lifeblood of the Internet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Giving up privacy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necessary to extract the benefits of big data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9456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economic impact </a:t>
            </a:r>
            <a:br>
              <a:rPr lang="en-US" dirty="0" smtClean="0"/>
            </a:br>
            <a:r>
              <a:rPr lang="en-US" dirty="0" smtClean="0"/>
              <a:t>of targeted advertising?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740" y="1825625"/>
            <a:ext cx="3836472" cy="4670178"/>
          </a:xfrm>
        </p:spPr>
        <p:txBody>
          <a:bodyPr/>
          <a:lstStyle/>
          <a:p>
            <a:pPr marL="0" indent="0" algn="ctr" eaLnBrk="0" hangingPunct="0">
              <a:lnSpc>
                <a:spcPct val="150000"/>
              </a:lnSpc>
              <a:spcBef>
                <a:spcPct val="20000"/>
              </a:spcBef>
              <a:buNone/>
              <a:defRPr/>
            </a:pPr>
            <a:r>
              <a:rPr lang="en-US" dirty="0" smtClean="0"/>
              <a:t>Literature Frame 1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38173" y="1835525"/>
            <a:ext cx="3836472" cy="4670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FF00"/>
              </a:buClr>
              <a:buFont typeface="Wingdings" panose="05000000000000000000" pitchFamily="2" charset="2"/>
              <a:buChar char="§"/>
              <a:defRPr sz="2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0000"/>
              </a:buClr>
              <a:buFont typeface="Wingdings" panose="05000000000000000000" pitchFamily="2" charset="2"/>
              <a:buChar char="§"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0" hangingPunct="0">
              <a:lnSpc>
                <a:spcPct val="150000"/>
              </a:lnSpc>
              <a:spcBef>
                <a:spcPct val="20000"/>
              </a:spcBef>
              <a:buNone/>
              <a:defRPr/>
            </a:pPr>
            <a:r>
              <a:rPr lang="en-US" dirty="0"/>
              <a:t>Literature Frame </a:t>
            </a:r>
            <a:r>
              <a:rPr lang="en-US" dirty="0" smtClean="0"/>
              <a:t>2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0527" y="2731325"/>
            <a:ext cx="1638794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Consumers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0527" y="5323135"/>
            <a:ext cx="1638794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Merchants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8011" y="3792115"/>
            <a:ext cx="2850078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Data industry: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Reduces search costs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282702" y="3301340"/>
            <a:ext cx="0" cy="380011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313050" y="4763069"/>
            <a:ext cx="0" cy="429904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891339" y="2733597"/>
            <a:ext cx="1638794" cy="46166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C000"/>
                </a:solidFill>
              </a:rPr>
              <a:t>Consumers</a:t>
            </a:r>
            <a:endParaRPr lang="en-US" sz="2400" b="1" dirty="0">
              <a:solidFill>
                <a:srgbClr val="FFC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91339" y="5296688"/>
            <a:ext cx="1638794" cy="46166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rgbClr val="FFC000"/>
                </a:solidFill>
              </a:defRPr>
            </a:lvl1pPr>
          </a:lstStyle>
          <a:p>
            <a:r>
              <a:rPr lang="en-US" dirty="0"/>
              <a:t>Merchants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68823" y="3794387"/>
            <a:ext cx="2850078" cy="83099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rgbClr val="FFC000"/>
                </a:solidFill>
              </a:defRPr>
            </a:lvl1pPr>
          </a:lstStyle>
          <a:p>
            <a:r>
              <a:rPr lang="en-US" dirty="0"/>
              <a:t>Data industry:</a:t>
            </a:r>
          </a:p>
          <a:p>
            <a:r>
              <a:rPr lang="en-US" dirty="0" smtClean="0"/>
              <a:t>Extracts surplus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6692262" y="4763069"/>
            <a:ext cx="0" cy="380011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692262" y="3301340"/>
            <a:ext cx="0" cy="429904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Line Callout 2 3"/>
          <p:cNvSpPr/>
          <p:nvPr/>
        </p:nvSpPr>
        <p:spPr>
          <a:xfrm>
            <a:off x="7406424" y="6235525"/>
            <a:ext cx="1425039" cy="38826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99404"/>
              <a:gd name="adj6" fmla="val -5803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Competition</a:t>
            </a:r>
            <a:endParaRPr lang="en-US" dirty="0"/>
          </a:p>
        </p:txBody>
      </p:sp>
      <p:sp>
        <p:nvSpPr>
          <p:cNvPr id="16" name="Line Callout 2 15"/>
          <p:cNvSpPr/>
          <p:nvPr/>
        </p:nvSpPr>
        <p:spPr>
          <a:xfrm>
            <a:off x="7758804" y="5042192"/>
            <a:ext cx="1260909" cy="39094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99404"/>
              <a:gd name="adj6" fmla="val -5803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Oligopoly</a:t>
            </a:r>
            <a:endParaRPr lang="en-US" dirty="0"/>
          </a:p>
        </p:txBody>
      </p:sp>
      <p:sp>
        <p:nvSpPr>
          <p:cNvPr id="17" name="Line Callout 2 16"/>
          <p:cNvSpPr/>
          <p:nvPr/>
        </p:nvSpPr>
        <p:spPr>
          <a:xfrm>
            <a:off x="7593490" y="3123083"/>
            <a:ext cx="1425039" cy="553219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9376"/>
              <a:gd name="adj6" fmla="val -4432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Information asymmetry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951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24" grpId="0" animBg="1"/>
      <p:bldP spid="25" grpId="0" animBg="1"/>
      <p:bldP spid="26" grpId="0" animBg="1"/>
      <p:bldP spid="4" grpId="0" animBg="1"/>
      <p:bldP spid="16" grpId="0" animBg="1"/>
      <p:bldP spid="1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482006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Privacy does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not make </a:t>
                      </a:r>
                      <a:b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economic sense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Giving up privacy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necessary to extract the benefits of big data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265019" y="1990378"/>
            <a:ext cx="3638550" cy="14386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155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678225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Privacy does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not make </a:t>
                      </a:r>
                      <a:b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economic sense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Giving up privacy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necessary to extract the benefits of big data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765038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337508"/>
            <a:ext cx="8667750" cy="38250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Could you get an email account </a:t>
            </a:r>
            <a:r>
              <a:rPr lang="en-US" sz="2400" dirty="0">
                <a:solidFill>
                  <a:schemeClr val="bg1"/>
                </a:solidFill>
              </a:rPr>
              <a:t>for free in 2002?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2400" dirty="0">
                <a:solidFill>
                  <a:schemeClr val="bg1"/>
                </a:solidFill>
              </a:rPr>
              <a:t>Could you </a:t>
            </a:r>
            <a:r>
              <a:rPr lang="en-US" sz="2400" dirty="0" smtClean="0">
                <a:solidFill>
                  <a:schemeClr val="bg1"/>
                </a:solidFill>
              </a:rPr>
              <a:t>have an online social networking profile </a:t>
            </a:r>
            <a:r>
              <a:rPr lang="en-US" sz="2400" dirty="0">
                <a:solidFill>
                  <a:schemeClr val="bg1"/>
                </a:solidFill>
              </a:rPr>
              <a:t>for free in </a:t>
            </a:r>
            <a:r>
              <a:rPr lang="en-US" sz="2400" dirty="0" smtClean="0">
                <a:solidFill>
                  <a:schemeClr val="bg1"/>
                </a:solidFill>
              </a:rPr>
              <a:t>2002?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2400" dirty="0">
                <a:solidFill>
                  <a:schemeClr val="bg1"/>
                </a:solidFill>
              </a:rPr>
              <a:t>Could you </a:t>
            </a:r>
            <a:r>
              <a:rPr lang="en-US" sz="2400" dirty="0" smtClean="0">
                <a:solidFill>
                  <a:schemeClr val="bg1"/>
                </a:solidFill>
              </a:rPr>
              <a:t>use search engines </a:t>
            </a:r>
            <a:r>
              <a:rPr lang="en-US" sz="2400" dirty="0">
                <a:solidFill>
                  <a:schemeClr val="bg1"/>
                </a:solidFill>
              </a:rPr>
              <a:t>for free in 2002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2400" dirty="0">
                <a:solidFill>
                  <a:schemeClr val="bg1"/>
                </a:solidFill>
              </a:rPr>
              <a:t>Could you </a:t>
            </a:r>
            <a:r>
              <a:rPr lang="en-US" sz="2400" dirty="0" smtClean="0">
                <a:solidFill>
                  <a:schemeClr val="bg1"/>
                </a:solidFill>
              </a:rPr>
              <a:t>post </a:t>
            </a:r>
            <a:r>
              <a:rPr lang="en-US" sz="2400" dirty="0">
                <a:solidFill>
                  <a:schemeClr val="bg1"/>
                </a:solidFill>
              </a:rPr>
              <a:t>classifieds for free </a:t>
            </a:r>
            <a:r>
              <a:rPr lang="en-US" sz="2400" dirty="0" smtClean="0">
                <a:solidFill>
                  <a:schemeClr val="bg1"/>
                </a:solidFill>
              </a:rPr>
              <a:t>in </a:t>
            </a:r>
            <a:r>
              <a:rPr lang="en-US" sz="2400" dirty="0">
                <a:solidFill>
                  <a:schemeClr val="bg1"/>
                </a:solidFill>
              </a:rPr>
              <a:t>2002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sz="2400" dirty="0">
                <a:solidFill>
                  <a:schemeClr val="bg1"/>
                </a:solidFill>
              </a:rPr>
              <a:t>Could you </a:t>
            </a:r>
            <a:r>
              <a:rPr lang="en-US" sz="2400" dirty="0" smtClean="0">
                <a:solidFill>
                  <a:schemeClr val="bg1"/>
                </a:solidFill>
              </a:rPr>
              <a:t>read </a:t>
            </a:r>
            <a:r>
              <a:rPr lang="en-US" sz="2400" dirty="0">
                <a:solidFill>
                  <a:schemeClr val="bg1"/>
                </a:solidFill>
              </a:rPr>
              <a:t>online news free </a:t>
            </a:r>
            <a:r>
              <a:rPr lang="en-US" sz="2400" dirty="0" smtClean="0">
                <a:solidFill>
                  <a:schemeClr val="bg1"/>
                </a:solidFill>
              </a:rPr>
              <a:t>in </a:t>
            </a:r>
            <a:r>
              <a:rPr lang="en-US" sz="2400" dirty="0">
                <a:solidFill>
                  <a:schemeClr val="bg1"/>
                </a:solidFill>
              </a:rPr>
              <a:t>2002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</a:p>
          <a:p>
            <a:pPr marL="0" indent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3637824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57738" y="1337508"/>
            <a:ext cx="7409988" cy="4482267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i="1" dirty="0" smtClean="0">
                <a:solidFill>
                  <a:schemeClr val="bg1"/>
                </a:solidFill>
              </a:rPr>
              <a:t>What </a:t>
            </a:r>
            <a:r>
              <a:rPr lang="en-US" i="1" dirty="0" smtClean="0">
                <a:solidFill>
                  <a:srgbClr val="FFFF00"/>
                </a:solidFill>
              </a:rPr>
              <a:t>causal </a:t>
            </a:r>
            <a:r>
              <a:rPr lang="en-US" i="1" dirty="0" smtClean="0">
                <a:solidFill>
                  <a:schemeClr val="bg1"/>
                </a:solidFill>
              </a:rPr>
              <a:t>evidence links a) </a:t>
            </a:r>
            <a:r>
              <a:rPr lang="en-US" i="1" dirty="0" smtClean="0">
                <a:solidFill>
                  <a:srgbClr val="FFFF00"/>
                </a:solidFill>
              </a:rPr>
              <a:t>increasing collection of consumer data</a:t>
            </a: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en-US" i="1" dirty="0">
                <a:solidFill>
                  <a:schemeClr val="bg1"/>
                </a:solidFill>
              </a:rPr>
              <a:t>in the last decade </a:t>
            </a:r>
            <a:r>
              <a:rPr lang="en-US" i="1" dirty="0" smtClean="0">
                <a:solidFill>
                  <a:schemeClr val="bg1"/>
                </a:solidFill>
              </a:rPr>
              <a:t>(i.e., “privacy </a:t>
            </a:r>
            <a:r>
              <a:rPr lang="en-US" i="1" dirty="0" err="1" smtClean="0">
                <a:solidFill>
                  <a:schemeClr val="bg1"/>
                </a:solidFill>
              </a:rPr>
              <a:t>MCost</a:t>
            </a:r>
            <a:r>
              <a:rPr lang="en-US" i="1" dirty="0" smtClean="0">
                <a:solidFill>
                  <a:schemeClr val="bg1"/>
                </a:solidFill>
              </a:rPr>
              <a:t>”) and b) increased/improved </a:t>
            </a:r>
            <a:r>
              <a:rPr lang="en-US" i="1" dirty="0" smtClean="0">
                <a:solidFill>
                  <a:srgbClr val="FFFF00"/>
                </a:solidFill>
              </a:rPr>
              <a:t>provision of </a:t>
            </a:r>
            <a:r>
              <a:rPr lang="en-US" i="1" dirty="0">
                <a:solidFill>
                  <a:srgbClr val="FFFF00"/>
                </a:solidFill>
              </a:rPr>
              <a:t>free services </a:t>
            </a:r>
            <a:r>
              <a:rPr lang="en-US" i="1" dirty="0" smtClean="0">
                <a:solidFill>
                  <a:srgbClr val="FFFF00"/>
                </a:solidFill>
              </a:rPr>
              <a:t>and </a:t>
            </a:r>
            <a:r>
              <a:rPr lang="en-US" i="1" dirty="0">
                <a:solidFill>
                  <a:srgbClr val="FFFF00"/>
                </a:solidFill>
              </a:rPr>
              <a:t>free </a:t>
            </a:r>
            <a:r>
              <a:rPr lang="en-US" i="1" dirty="0" smtClean="0">
                <a:solidFill>
                  <a:srgbClr val="FFFF00"/>
                </a:solidFill>
              </a:rPr>
              <a:t>content </a:t>
            </a:r>
            <a:r>
              <a:rPr lang="en-US" i="1" dirty="0" smtClean="0">
                <a:solidFill>
                  <a:schemeClr val="bg1"/>
                </a:solidFill>
              </a:rPr>
              <a:t>(i.e., “</a:t>
            </a:r>
            <a:r>
              <a:rPr lang="en-US" i="1" dirty="0" err="1" smtClean="0">
                <a:solidFill>
                  <a:schemeClr val="bg1"/>
                </a:solidFill>
              </a:rPr>
              <a:t>MBenefit</a:t>
            </a:r>
            <a:r>
              <a:rPr lang="en-US" i="1" dirty="0" smtClean="0">
                <a:solidFill>
                  <a:schemeClr val="bg1"/>
                </a:solidFill>
              </a:rPr>
              <a:t>”)?</a:t>
            </a:r>
            <a:br>
              <a:rPr lang="en-US" i="1" dirty="0" smtClean="0">
                <a:solidFill>
                  <a:schemeClr val="bg1"/>
                </a:solidFill>
              </a:rPr>
            </a:br>
            <a:endParaRPr lang="en-US" i="1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Clr>
                <a:schemeClr val="bg1"/>
              </a:buClr>
              <a:buNone/>
            </a:pPr>
            <a:r>
              <a:rPr lang="en-US" i="1" dirty="0">
                <a:solidFill>
                  <a:schemeClr val="bg1"/>
                </a:solidFill>
              </a:rPr>
              <a:t>I</a:t>
            </a:r>
            <a:r>
              <a:rPr lang="en-US" i="1" dirty="0" smtClean="0">
                <a:solidFill>
                  <a:schemeClr val="bg1"/>
                </a:solidFill>
              </a:rPr>
              <a:t>f economic surplus is generated by </a:t>
            </a:r>
            <a:r>
              <a:rPr lang="en-US" i="1" dirty="0">
                <a:solidFill>
                  <a:schemeClr val="bg1"/>
                </a:solidFill>
              </a:rPr>
              <a:t>more sophisticated and </a:t>
            </a:r>
            <a:r>
              <a:rPr lang="en-US" i="1" dirty="0" smtClean="0">
                <a:solidFill>
                  <a:schemeClr val="bg1"/>
                </a:solidFill>
              </a:rPr>
              <a:t>granular consumer </a:t>
            </a:r>
            <a:r>
              <a:rPr lang="en-US" i="1" dirty="0">
                <a:solidFill>
                  <a:schemeClr val="bg1"/>
                </a:solidFill>
              </a:rPr>
              <a:t>tracking, </a:t>
            </a:r>
            <a:r>
              <a:rPr lang="en-US" i="1" dirty="0" smtClean="0">
                <a:solidFill>
                  <a:srgbClr val="FFFF00"/>
                </a:solidFill>
              </a:rPr>
              <a:t>which economic agents are appropriating that surplus</a:t>
            </a:r>
            <a:r>
              <a:rPr lang="en-US" i="1" dirty="0" smtClean="0">
                <a:solidFill>
                  <a:schemeClr val="bg1"/>
                </a:solidFill>
              </a:rPr>
              <a:t>? </a:t>
            </a:r>
            <a:endParaRPr lang="en-US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6299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266824"/>
            <a:ext cx="8266775" cy="4760817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endParaRPr lang="en-US" sz="2400" dirty="0" smtClean="0"/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r>
              <a:rPr lang="en-US" dirty="0" smtClean="0"/>
              <a:t>A brief history of the economics of privacy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endParaRPr lang="en-US" dirty="0"/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Some open issues</a:t>
            </a:r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few conclusions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endParaRPr lang="en-US" dirty="0" smtClean="0"/>
          </a:p>
        </p:txBody>
      </p:sp>
      <p:sp>
        <p:nvSpPr>
          <p:cNvPr id="4" name="Rectangle 4"/>
          <p:cNvSpPr txBox="1">
            <a:spLocks/>
          </p:cNvSpPr>
          <p:nvPr/>
        </p:nvSpPr>
        <p:spPr bwMode="auto">
          <a:xfrm>
            <a:off x="638359" y="668654"/>
            <a:ext cx="8229600" cy="781050"/>
          </a:xfrm>
          <a:prstGeom prst="rect">
            <a:avLst/>
          </a:prstGeom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0" i="0" u="none" strike="noStrike" kern="1200" cap="none" spc="-100" normalizeH="0" baseline="0" noProof="0" dirty="0" smtClean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itchFamily="34" charset="0"/>
                <a:cs typeface="Arial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9693542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710748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Privacy does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not make </a:t>
                      </a:r>
                      <a:b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economic sense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Giving up privacy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necessary to extract the benefits of big data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961826" y="3156038"/>
            <a:ext cx="4114799" cy="1638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0764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501952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Privacy does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not make </a:t>
                      </a:r>
                      <a:b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economic sense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Loss of privacy</a:t>
                      </a:r>
                      <a:r>
                        <a:rPr lang="en-US" sz="24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is the price to pay for the benefits of big data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Who bears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1497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and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332470" cy="4351338"/>
          </a:xfrm>
        </p:spPr>
        <p:txBody>
          <a:bodyPr/>
          <a:lstStyle/>
          <a:p>
            <a:pPr marL="0" indent="0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  <a:defRPr/>
            </a:pPr>
            <a:r>
              <a:rPr lang="en-US" sz="2600" dirty="0" smtClean="0"/>
              <a:t>Privacy regulation </a:t>
            </a:r>
            <a:r>
              <a:rPr lang="en-US" sz="2600" dirty="0" smtClean="0">
                <a:solidFill>
                  <a:srgbClr val="FFFF00"/>
                </a:solidFill>
              </a:rPr>
              <a:t>reduces</a:t>
            </a:r>
            <a:r>
              <a:rPr lang="en-US" sz="2600" dirty="0" smtClean="0"/>
              <a:t> technology adoption/innovation</a:t>
            </a:r>
          </a:p>
          <a:p>
            <a:pPr marL="457200" lvl="1" indent="0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  <a:defRPr/>
            </a:pPr>
            <a:r>
              <a:rPr lang="en-US" sz="2200" i="1" dirty="0"/>
              <a:t>Miller and </a:t>
            </a:r>
            <a:r>
              <a:rPr lang="en-US" sz="2200" i="1" dirty="0" smtClean="0"/>
              <a:t>Tucker (2009, …)</a:t>
            </a:r>
            <a:endParaRPr lang="en-US" sz="2200" dirty="0"/>
          </a:p>
          <a:p>
            <a:pPr marL="0" indent="0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  <a:defRPr/>
            </a:pPr>
            <a:r>
              <a:rPr lang="en-US" sz="2600" dirty="0"/>
              <a:t>Privacy regulation </a:t>
            </a:r>
            <a:r>
              <a:rPr lang="en-US" sz="2600" dirty="0" smtClean="0">
                <a:solidFill>
                  <a:srgbClr val="FFFF00"/>
                </a:solidFill>
              </a:rPr>
              <a:t>increases</a:t>
            </a:r>
            <a:r>
              <a:rPr lang="en-US" sz="2600" dirty="0" smtClean="0"/>
              <a:t> technology adoption/innovation</a:t>
            </a:r>
          </a:p>
          <a:p>
            <a:pPr marL="457200" lvl="1" indent="0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  <a:defRPr/>
            </a:pPr>
            <a:r>
              <a:rPr lang="en-US" sz="2200" i="1" dirty="0" smtClean="0"/>
              <a:t>Adjerid, Acquisti, Telang, Padman, Adler-</a:t>
            </a:r>
            <a:r>
              <a:rPr lang="en-US" sz="2200" i="1" dirty="0" err="1" smtClean="0"/>
              <a:t>Minstein</a:t>
            </a:r>
            <a:r>
              <a:rPr lang="en-US" sz="2200" i="1" dirty="0" smtClean="0"/>
              <a:t> (2015)</a:t>
            </a:r>
            <a:endParaRPr lang="en-US" sz="2200" dirty="0"/>
          </a:p>
          <a:p>
            <a:pPr marL="457200" lvl="1" indent="0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  <a:defRPr/>
            </a:pPr>
            <a:endParaRPr lang="en-US" sz="2200" dirty="0"/>
          </a:p>
          <a:p>
            <a:pPr marL="457200" lvl="1" indent="0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  <a:defRPr/>
            </a:pPr>
            <a:r>
              <a:rPr lang="en-US" dirty="0" smtClean="0"/>
              <a:t>(The key seems to be </a:t>
            </a:r>
            <a:r>
              <a:rPr lang="en-US" i="1" dirty="0" smtClean="0"/>
              <a:t>what type</a:t>
            </a:r>
            <a:r>
              <a:rPr lang="en-US" dirty="0" smtClean="0"/>
              <a:t> of regulation)</a:t>
            </a:r>
          </a:p>
        </p:txBody>
      </p:sp>
    </p:spTree>
    <p:extLst>
      <p:ext uri="{BB962C8B-B14F-4D97-AF65-F5344CB8AC3E}">
        <p14:creationId xmlns:p14="http://schemas.microsoft.com/office/powerpoint/2010/main" val="21528517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2.bp.blogspot.com/-nfQUK8e1sCc/T4btdTT5GFI/AAAAAAAAAJA/KdJnxZ-yeWI/s1600/Tor-Brows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3456384" cy="25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i.askask.com/2004/12/pgp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729" y="4077072"/>
            <a:ext cx="1944216" cy="2555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://www.sitestreamseo.com/blog/wp-content/uploads/2012/01/DuckDuckGo-Hom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04" y="3806230"/>
            <a:ext cx="3846240" cy="2584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://www.neowin.net/images/uploaded/whitehat_aviator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692696"/>
            <a:ext cx="4755755" cy="3113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7067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type="body" sz="quarter" idx="10"/>
          </p:nvPr>
        </p:nvSpPr>
        <p:spPr>
          <a:xfrm>
            <a:off x="302543" y="1528609"/>
            <a:ext cx="8538914" cy="41101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700" dirty="0" smtClean="0">
                <a:solidFill>
                  <a:schemeClr val="bg1"/>
                </a:solidFill>
              </a:rPr>
              <a:t>Privacy Enhancing Technologies (PETs) </a:t>
            </a:r>
            <a:r>
              <a:rPr lang="en-US" sz="2700" dirty="0">
                <a:solidFill>
                  <a:schemeClr val="bg1"/>
                </a:solidFill>
              </a:rPr>
              <a:t>allow, among other </a:t>
            </a:r>
            <a:r>
              <a:rPr lang="en-US" sz="2700" dirty="0" smtClean="0">
                <a:solidFill>
                  <a:schemeClr val="bg1"/>
                </a:solidFill>
              </a:rPr>
              <a:t>things</a:t>
            </a:r>
          </a:p>
          <a:p>
            <a:pPr marL="395288" lvl="1" indent="0">
              <a:lnSpc>
                <a:spcPct val="150000"/>
              </a:lnSpc>
              <a:buNone/>
            </a:pPr>
            <a:r>
              <a:rPr lang="en-US" sz="2300" dirty="0" smtClean="0">
                <a:solidFill>
                  <a:schemeClr val="bg1"/>
                </a:solidFill>
              </a:rPr>
              <a:t>Authentication without identification…</a:t>
            </a:r>
          </a:p>
          <a:p>
            <a:pPr marL="395288" lvl="1" indent="0">
              <a:lnSpc>
                <a:spcPct val="150000"/>
              </a:lnSpc>
              <a:buNone/>
            </a:pPr>
            <a:r>
              <a:rPr lang="en-US" sz="2300" dirty="0" smtClean="0">
                <a:solidFill>
                  <a:schemeClr val="bg1"/>
                </a:solidFill>
              </a:rPr>
              <a:t>Private information retrieval…</a:t>
            </a:r>
          </a:p>
          <a:p>
            <a:pPr marL="395288" lvl="1" indent="0">
              <a:lnSpc>
                <a:spcPct val="150000"/>
              </a:lnSpc>
              <a:buNone/>
            </a:pPr>
            <a:r>
              <a:rPr lang="en-US" sz="2300" dirty="0" smtClean="0">
                <a:solidFill>
                  <a:schemeClr val="bg1"/>
                </a:solidFill>
              </a:rPr>
              <a:t>Searches in encrypted spaces…</a:t>
            </a:r>
          </a:p>
          <a:p>
            <a:pPr marL="395288" lvl="1" indent="0">
              <a:lnSpc>
                <a:spcPct val="150000"/>
              </a:lnSpc>
              <a:buNone/>
            </a:pPr>
            <a:r>
              <a:rPr lang="en-US" sz="2300" dirty="0" smtClean="0">
                <a:solidFill>
                  <a:schemeClr val="bg1"/>
                </a:solidFill>
              </a:rPr>
              <a:t>Operations on encrypted spaces…</a:t>
            </a:r>
          </a:p>
          <a:p>
            <a:pPr marL="395288" lvl="1" indent="0">
              <a:lnSpc>
                <a:spcPct val="150000"/>
              </a:lnSpc>
              <a:buNone/>
            </a:pPr>
            <a:r>
              <a:rPr lang="en-US" sz="2300" dirty="0" smtClean="0">
                <a:solidFill>
                  <a:schemeClr val="bg1"/>
                </a:solidFill>
              </a:rPr>
              <a:t>Privacy-preserving data mining, collaborative filtering, targeted advertising…</a:t>
            </a:r>
          </a:p>
        </p:txBody>
      </p:sp>
    </p:spTree>
    <p:extLst>
      <p:ext uri="{BB962C8B-B14F-4D97-AF65-F5344CB8AC3E}">
        <p14:creationId xmlns:p14="http://schemas.microsoft.com/office/powerpoint/2010/main" val="34958642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371153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Privacy does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not make </a:t>
                      </a:r>
                      <a:b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economic sense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Ther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 are clear economic arguments for privacy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How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is the surplus generated by personal data allocated?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Loss of privacy</a:t>
                      </a:r>
                      <a:r>
                        <a:rPr lang="en-US" sz="24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is the price to pay for the benefits of big data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Who would bear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947385" y="4214465"/>
            <a:ext cx="4083117" cy="14386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9785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916595"/>
              </p:ext>
            </p:extLst>
          </p:nvPr>
        </p:nvGraphicFramePr>
        <p:xfrm>
          <a:off x="0" y="980728"/>
          <a:ext cx="9144000" cy="460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Privacy does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not make </a:t>
                      </a:r>
                      <a:b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economic sense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When is privacy</a:t>
                      </a:r>
                      <a:r>
                        <a:rPr lang="en-US" sz="24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welfare enhancing/decreasing?</a:t>
                      </a:r>
                      <a:endParaRPr lang="en-US" sz="24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Sharing personal data</a:t>
                      </a:r>
                      <a:b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is an economic win-win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When do consumers benefit from trades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in their data?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Personal information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is the lifeblood of the Internet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How</a:t>
                      </a:r>
                      <a:r>
                        <a:rPr lang="en-US" sz="24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is the surplus generated by personal data allocated?</a:t>
                      </a:r>
                      <a:endParaRPr lang="en-US" sz="24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Loss of privacy</a:t>
                      </a:r>
                      <a:r>
                        <a:rPr lang="en-US" sz="24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is the price to pay for the benefits of big data</a:t>
                      </a:r>
                      <a:endParaRPr lang="en-US" sz="240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j-lt"/>
                        </a:rPr>
                        <a:t>Who would bear the costs of privacy enhancing technologies?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507645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266824"/>
            <a:ext cx="8266775" cy="4760817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endParaRPr lang="en-US" sz="2400" dirty="0" smtClean="0"/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brief history of the economics of privacy</a:t>
            </a:r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Some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open issues</a:t>
            </a:r>
          </a:p>
          <a:p>
            <a:pPr marL="457200" indent="-45720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arenR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Clr>
                <a:schemeClr val="bg1"/>
              </a:buClr>
              <a:buFont typeface="+mj-lt"/>
              <a:buAutoNum type="arabicParenR"/>
            </a:pPr>
            <a:r>
              <a:rPr lang="en-US" dirty="0" smtClean="0"/>
              <a:t>A few conclusions</a:t>
            </a:r>
            <a:endParaRPr lang="en-US" dirty="0"/>
          </a:p>
          <a:p>
            <a:pPr marL="0" indent="0">
              <a:buClr>
                <a:schemeClr val="bg1"/>
              </a:buClr>
              <a:buNone/>
            </a:pPr>
            <a:endParaRPr lang="en-US" dirty="0" smtClean="0"/>
          </a:p>
        </p:txBody>
      </p:sp>
      <p:sp>
        <p:nvSpPr>
          <p:cNvPr id="4" name="Rectangle 4"/>
          <p:cNvSpPr txBox="1">
            <a:spLocks/>
          </p:cNvSpPr>
          <p:nvPr/>
        </p:nvSpPr>
        <p:spPr bwMode="auto">
          <a:xfrm>
            <a:off x="457200" y="485774"/>
            <a:ext cx="8229600" cy="781050"/>
          </a:xfrm>
          <a:prstGeom prst="rect">
            <a:avLst/>
          </a:prstGeom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0" i="0" u="none" strike="noStrike" kern="1200" cap="none" spc="-100" normalizeH="0" baseline="0" noProof="0" dirty="0" smtClean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itchFamily="34" charset="0"/>
                <a:cs typeface="Arial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429660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 few conclusions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33400" y="1752600"/>
            <a:ext cx="8456596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34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So far, no unified economic theory of privacy (none on the horizon, either)</a:t>
            </a:r>
          </a:p>
          <a:p>
            <a:pPr eaLnBrk="1" hangingPunct="1">
              <a:lnSpc>
                <a:spcPts val="34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At the micro level, rational economic argument for privacy</a:t>
            </a:r>
          </a:p>
          <a:p>
            <a:pPr eaLnBrk="1" hangingPunct="1">
              <a:lnSpc>
                <a:spcPts val="34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At the macro level, effects much more nuanced. Positive, negative, indeterminate - depending on context</a:t>
            </a:r>
          </a:p>
          <a:p>
            <a:pPr eaLnBrk="1" hangingPunct="1">
              <a:lnSpc>
                <a:spcPts val="34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PETs *may* allow us to have the cake and eat it too</a:t>
            </a:r>
          </a:p>
          <a:p>
            <a:pPr eaLnBrk="1" hangingPunct="1">
              <a:lnSpc>
                <a:spcPts val="34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What we (intentionally) ignored:</a:t>
            </a:r>
          </a:p>
          <a:p>
            <a:pPr lvl="1">
              <a:lnSpc>
                <a:spcPts val="34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Non-economic dimensions of privacy (freedom, autonomy,..)</a:t>
            </a:r>
          </a:p>
          <a:p>
            <a:pPr lvl="1">
              <a:lnSpc>
                <a:spcPts val="34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The behavioral economics of privacy, problems with informed consent</a:t>
            </a:r>
            <a:endParaRPr lang="en-US" altLang="en-US" sz="20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3846C0-8288-4137-8617-BDBBC2A7C119}" type="slidenum">
              <a:rPr lang="en-US" altLang="en-US" sz="1200" smtClean="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51139048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72" y="1403350"/>
            <a:ext cx="8266775" cy="5121546"/>
          </a:xfrm>
        </p:spPr>
        <p:txBody>
          <a:bodyPr>
            <a:normAutofit/>
          </a:bodyPr>
          <a:lstStyle/>
          <a:p>
            <a:pPr marL="0" indent="0">
              <a:buClr>
                <a:schemeClr val="bg1"/>
              </a:buClr>
              <a:buNone/>
            </a:pPr>
            <a:endParaRPr lang="en-US" sz="2400" dirty="0" smtClean="0"/>
          </a:p>
          <a:p>
            <a:pPr>
              <a:buClr>
                <a:schemeClr val="bg1"/>
              </a:buClr>
            </a:pPr>
            <a:r>
              <a:rPr lang="en-US" sz="2400" dirty="0" smtClean="0"/>
              <a:t>“</a:t>
            </a:r>
            <a:r>
              <a:rPr lang="en-US" sz="2400" dirty="0"/>
              <a:t>The Economics of Privacy</a:t>
            </a:r>
            <a:r>
              <a:rPr lang="en-US" sz="2400" dirty="0" smtClean="0"/>
              <a:t>,” </a:t>
            </a:r>
            <a:r>
              <a:rPr lang="en-US" sz="2400" dirty="0"/>
              <a:t>Acquisti, Taylor, and Wagman, </a:t>
            </a:r>
            <a:r>
              <a:rPr lang="en-US" sz="2400" i="1" dirty="0"/>
              <a:t>Journal of Economic Literature</a:t>
            </a:r>
            <a:r>
              <a:rPr lang="en-US" sz="2400" dirty="0"/>
              <a:t>, </a:t>
            </a:r>
            <a:r>
              <a:rPr lang="en-US" sz="2400" dirty="0" smtClean="0"/>
              <a:t>(2016)</a:t>
            </a:r>
          </a:p>
          <a:p>
            <a:pPr>
              <a:buClr>
                <a:schemeClr val="bg1"/>
              </a:buClr>
            </a:pPr>
            <a:endParaRPr lang="en-US" sz="2400" dirty="0"/>
          </a:p>
          <a:p>
            <a:pPr>
              <a:buClr>
                <a:schemeClr val="bg1"/>
              </a:buClr>
            </a:pPr>
            <a:r>
              <a:rPr lang="en-US" sz="2400" dirty="0" smtClean="0"/>
              <a:t>“Privacy and Human Behavior in the Age of Information”, Acquisti, Brandimarte, and Loewenstein, </a:t>
            </a:r>
            <a:r>
              <a:rPr lang="en-US" sz="2400" i="1" dirty="0" smtClean="0"/>
              <a:t>Science</a:t>
            </a:r>
            <a:r>
              <a:rPr lang="en-US" sz="2400" dirty="0" smtClean="0"/>
              <a:t>, (2015)</a:t>
            </a:r>
          </a:p>
          <a:p>
            <a:pPr>
              <a:buClr>
                <a:schemeClr val="bg1"/>
              </a:buClr>
            </a:pPr>
            <a:endParaRPr lang="en-US" sz="2400" dirty="0"/>
          </a:p>
          <a:p>
            <a:pPr>
              <a:buClr>
                <a:schemeClr val="bg1"/>
              </a:buClr>
            </a:pPr>
            <a:r>
              <a:rPr lang="en-US" sz="2400" u="sng" dirty="0">
                <a:solidFill>
                  <a:srgbClr val="FFFF00"/>
                </a:solidFill>
              </a:rPr>
              <a:t>http://www.heinz.cmu.edu/~acquisti</a:t>
            </a:r>
            <a:r>
              <a:rPr lang="en-US" sz="2400" u="sng" dirty="0" smtClean="0">
                <a:solidFill>
                  <a:srgbClr val="FFFF00"/>
                </a:solidFill>
              </a:rPr>
              <a:t>/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(or google/</a:t>
            </a:r>
            <a:r>
              <a:rPr lang="en-US" sz="2400" dirty="0" err="1" smtClean="0"/>
              <a:t>bing</a:t>
            </a:r>
            <a:r>
              <a:rPr lang="en-US" sz="2400" dirty="0" smtClean="0"/>
              <a:t> “economics privacy”)</a:t>
            </a:r>
            <a:endParaRPr lang="en-US" sz="2400" dirty="0"/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Rectangle 4"/>
          <p:cNvSpPr txBox="1">
            <a:spLocks/>
          </p:cNvSpPr>
          <p:nvPr/>
        </p:nvSpPr>
        <p:spPr bwMode="auto">
          <a:xfrm>
            <a:off x="638359" y="612474"/>
            <a:ext cx="8229600" cy="790876"/>
          </a:xfrm>
          <a:prstGeom prst="rect">
            <a:avLst/>
          </a:prstGeom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0" i="0" u="none" strike="noStrike" kern="1200" cap="none" spc="-100" normalizeH="0" baseline="0" noProof="0" dirty="0" smtClean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itchFamily="34" charset="0"/>
                <a:cs typeface="Arial" charset="0"/>
              </a:rPr>
              <a:t>For more </a:t>
            </a:r>
            <a:r>
              <a:rPr lang="en-US" sz="4100" spc="-100" dirty="0">
                <a:ln w="3175">
                  <a:noFill/>
                </a:ln>
                <a:solidFill>
                  <a:srgbClr val="FFFF00"/>
                </a:solidFill>
                <a:latin typeface="Corbel" pitchFamily="34" charset="0"/>
                <a:cs typeface="Arial" charset="0"/>
              </a:rPr>
              <a:t>i</a:t>
            </a:r>
            <a:r>
              <a:rPr kumimoji="0" lang="en-US" sz="4100" b="0" i="0" u="none" strike="noStrike" kern="1200" cap="none" spc="-100" normalizeH="0" baseline="0" noProof="0" dirty="0" err="1" smtClean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itchFamily="34" charset="0"/>
                <a:cs typeface="Arial" charset="0"/>
              </a:rPr>
              <a:t>nformation</a:t>
            </a:r>
            <a:endParaRPr kumimoji="0" lang="en-US" sz="4100" b="0" i="0" u="none" strike="noStrike" kern="1200" cap="none" spc="-100" normalizeH="0" baseline="0" noProof="0" dirty="0" smtClean="0">
              <a:ln w="3175">
                <a:noFill/>
              </a:ln>
              <a:solidFill>
                <a:srgbClr val="FFFF00"/>
              </a:solidFill>
              <a:effectLst/>
              <a:uLnTx/>
              <a:uFillTx/>
              <a:latin typeface="Corbel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8208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8188091" cy="13255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The evolution</a:t>
            </a:r>
            <a:br>
              <a:rPr lang="en-US" altLang="en-US" dirty="0" smtClean="0"/>
            </a:br>
            <a:r>
              <a:rPr lang="en-US" altLang="en-US" dirty="0" smtClean="0"/>
              <a:t>of the economics of privacy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1000" y="1848051"/>
            <a:ext cx="8305800" cy="465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US" sz="2800" dirty="0">
                <a:solidFill>
                  <a:schemeClr val="bg1"/>
                </a:solidFill>
              </a:rPr>
              <a:t>Early </a:t>
            </a:r>
            <a:r>
              <a:rPr lang="en-US" sz="2800" dirty="0" err="1">
                <a:solidFill>
                  <a:schemeClr val="bg1"/>
                </a:solidFill>
              </a:rPr>
              <a:t>1980s</a:t>
            </a:r>
            <a:endParaRPr lang="en-US" sz="2800" dirty="0">
              <a:solidFill>
                <a:schemeClr val="bg1"/>
              </a:solidFill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chemeClr val="bg1"/>
                </a:solidFill>
              </a:rPr>
              <a:t>The Chicago </a:t>
            </a:r>
            <a:r>
              <a:rPr lang="en-US" sz="2400" dirty="0" smtClean="0">
                <a:solidFill>
                  <a:schemeClr val="bg1"/>
                </a:solidFill>
              </a:rPr>
              <a:t>School</a:t>
            </a:r>
          </a:p>
          <a:p>
            <a:pPr lvl="1" eaLnBrk="1" hangingPunct="1">
              <a:spcBef>
                <a:spcPct val="20000"/>
              </a:spcBef>
              <a:buClr>
                <a:srgbClr val="FFC000"/>
              </a:buClr>
              <a:defRPr/>
            </a:pPr>
            <a:endParaRPr lang="en-US" sz="2400" dirty="0">
              <a:solidFill>
                <a:schemeClr val="bg1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US" sz="2800" dirty="0">
                <a:solidFill>
                  <a:schemeClr val="bg1"/>
                </a:solidFill>
              </a:rPr>
              <a:t>Mid </a:t>
            </a:r>
            <a:r>
              <a:rPr lang="en-US" sz="2800" dirty="0" err="1">
                <a:solidFill>
                  <a:schemeClr val="bg1"/>
                </a:solidFill>
              </a:rPr>
              <a:t>1990s</a:t>
            </a:r>
            <a:endParaRPr lang="en-US" sz="2800" dirty="0">
              <a:solidFill>
                <a:schemeClr val="bg1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chemeClr val="bg1"/>
                </a:solidFill>
              </a:rPr>
              <a:t>The IT revolution</a:t>
            </a:r>
          </a:p>
          <a:p>
            <a:pPr lvl="1" eaLnBrk="1" hangingPunct="1">
              <a:spcBef>
                <a:spcPct val="20000"/>
              </a:spcBef>
              <a:buClr>
                <a:srgbClr val="FFC000"/>
              </a:buClr>
              <a:defRPr/>
            </a:pPr>
            <a:endParaRPr lang="en-US" sz="2400" dirty="0">
              <a:solidFill>
                <a:schemeClr val="bg1"/>
              </a:solidFill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2000s and onward</a:t>
            </a:r>
            <a:endParaRPr lang="en-US" sz="2800" dirty="0">
              <a:solidFill>
                <a:schemeClr val="bg1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chemeClr val="bg1"/>
                </a:solidFill>
              </a:rPr>
              <a:t>Expansion and fragmentation</a:t>
            </a:r>
          </a:p>
        </p:txBody>
      </p:sp>
    </p:spTree>
    <p:extLst>
      <p:ext uri="{BB962C8B-B14F-4D97-AF65-F5344CB8AC3E}">
        <p14:creationId xmlns:p14="http://schemas.microsoft.com/office/powerpoint/2010/main" val="36679204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early days: Posner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570038"/>
            <a:ext cx="8494295" cy="4907764"/>
          </a:xfrm>
        </p:spPr>
        <p:txBody>
          <a:bodyPr/>
          <a:lstStyle/>
          <a:p>
            <a:pPr eaLnBrk="1" hangingPunct="1">
              <a:buClr>
                <a:srgbClr val="FFC000"/>
              </a:buClr>
            </a:pPr>
            <a:r>
              <a:rPr lang="en-US" altLang="en-US" sz="2400" dirty="0" smtClean="0"/>
              <a:t>Privacy as concealment of information</a:t>
            </a:r>
          </a:p>
          <a:p>
            <a:pPr lvl="1" eaLnBrk="1" hangingPunct="1"/>
            <a:r>
              <a:rPr lang="en-US" altLang="en-US" sz="2000" dirty="0" smtClean="0"/>
              <a:t>Individuals with negative traits (e.g., low quality employees) have interest in hiding them</a:t>
            </a:r>
          </a:p>
          <a:p>
            <a:pPr lvl="1" eaLnBrk="1" hangingPunct="1"/>
            <a:r>
              <a:rPr lang="en-US" altLang="en-US" sz="2000" dirty="0" smtClean="0"/>
              <a:t>Individuals with positive traits have interest in showing them</a:t>
            </a:r>
          </a:p>
          <a:p>
            <a:pPr lvl="1" eaLnBrk="1" hangingPunct="1"/>
            <a:r>
              <a:rPr lang="en-US" altLang="en-US" sz="2000" dirty="0" smtClean="0"/>
              <a:t>Reducing information available to “buyers” in the market (e.g., employers) reduces efficiency</a:t>
            </a:r>
          </a:p>
          <a:p>
            <a:pPr eaLnBrk="1" hangingPunct="1">
              <a:buClr>
                <a:srgbClr val="FFC000"/>
              </a:buClr>
            </a:pPr>
            <a:r>
              <a:rPr lang="en-US" altLang="en-US" sz="2400" dirty="0" smtClean="0"/>
              <a:t>Costs of concealment borne by others </a:t>
            </a:r>
          </a:p>
          <a:p>
            <a:pPr lvl="1" eaLnBrk="1" hangingPunct="1"/>
            <a:r>
              <a:rPr lang="en-US" altLang="en-US" sz="2000" dirty="0" smtClean="0"/>
              <a:t>E.g., when privacy of sex-offenders is protected</a:t>
            </a:r>
          </a:p>
          <a:p>
            <a:pPr>
              <a:buClr>
                <a:srgbClr val="FFC000"/>
              </a:buClr>
            </a:pPr>
            <a:r>
              <a:rPr lang="en-US" altLang="en-US" sz="2400" dirty="0"/>
              <a:t>Extends argument to non-market behavior</a:t>
            </a:r>
          </a:p>
          <a:p>
            <a:pPr lvl="1"/>
            <a:r>
              <a:rPr lang="en-US" altLang="en-US" sz="2000" dirty="0"/>
              <a:t>E.g., marriage</a:t>
            </a:r>
          </a:p>
          <a:p>
            <a:pPr eaLnBrk="1" hangingPunct="1">
              <a:buClr>
                <a:srgbClr val="FFC000"/>
              </a:buClr>
            </a:pPr>
            <a:r>
              <a:rPr lang="en-US" altLang="en-US" sz="2400" dirty="0" smtClean="0"/>
              <a:t>Bottom line: Privacy is re-distributive and reduces efficiency</a:t>
            </a:r>
          </a:p>
        </p:txBody>
      </p:sp>
    </p:spTree>
    <p:extLst>
      <p:ext uri="{BB962C8B-B14F-4D97-AF65-F5344CB8AC3E}">
        <p14:creationId xmlns:p14="http://schemas.microsoft.com/office/powerpoint/2010/main" val="20858359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early days: Stigler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897" y="1584814"/>
            <a:ext cx="7886700" cy="4351338"/>
          </a:xfrm>
        </p:spPr>
        <p:txBody>
          <a:bodyPr/>
          <a:lstStyle/>
          <a:p>
            <a:pPr eaLnBrk="1" hangingPunct="1">
              <a:buClr>
                <a:srgbClr val="FFC000"/>
              </a:buClr>
            </a:pPr>
            <a:r>
              <a:rPr lang="en-US" altLang="en-US" sz="2400" dirty="0" smtClean="0"/>
              <a:t>Exchange of information will lead to desirable economic outcomes independently of ownership of data</a:t>
            </a:r>
          </a:p>
          <a:p>
            <a:pPr lvl="1" eaLnBrk="1" hangingPunct="1"/>
            <a:r>
              <a:rPr lang="en-US" altLang="en-US" sz="2000" dirty="0" smtClean="0"/>
              <a:t>E.g.: If I am a “good” debtor, I want this information to be known; if I am a “bad” debtor, I want to keep it secret</a:t>
            </a:r>
          </a:p>
          <a:p>
            <a:pPr lvl="1" eaLnBrk="1" hangingPunct="1"/>
            <a:r>
              <a:rPr lang="en-US" altLang="en-US" sz="2000" dirty="0" smtClean="0"/>
              <a:t>Suppose I am a bad debtor: then, whether I hide information or information about me is reported, I will pay higher rates (no information == bad information)</a:t>
            </a:r>
          </a:p>
          <a:p>
            <a:pPr eaLnBrk="1" hangingPunct="1">
              <a:buClr>
                <a:srgbClr val="FFC000"/>
              </a:buClr>
            </a:pPr>
            <a:r>
              <a:rPr lang="en-US" altLang="en-US" sz="2400" dirty="0" smtClean="0"/>
              <a:t>Also, Stigler believes in a specific model of data ownership</a:t>
            </a:r>
          </a:p>
          <a:p>
            <a:pPr lvl="1" eaLnBrk="1" hangingPunct="1"/>
            <a:r>
              <a:rPr lang="en-US" altLang="en-US" sz="2000" dirty="0" smtClean="0"/>
              <a:t>Information about a person may have been costly acquired by another entity – thus it may rightly “belong” to that entity</a:t>
            </a:r>
          </a:p>
        </p:txBody>
      </p:sp>
    </p:spTree>
    <p:extLst>
      <p:ext uri="{BB962C8B-B14F-4D97-AF65-F5344CB8AC3E}">
        <p14:creationId xmlns:p14="http://schemas.microsoft.com/office/powerpoint/2010/main" val="15550127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mid 1990s: Varian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125" y="1561700"/>
            <a:ext cx="8382000" cy="4876800"/>
          </a:xfrm>
        </p:spPr>
        <p:txBody>
          <a:bodyPr/>
          <a:lstStyle/>
          <a:p>
            <a:pPr eaLnBrk="1" hangingPunct="1">
              <a:buClr>
                <a:srgbClr val="FFC000"/>
              </a:buClr>
            </a:pPr>
            <a:r>
              <a:rPr lang="en-US" altLang="en-US" sz="2400" dirty="0" smtClean="0"/>
              <a:t>Externalities (positive and negative)</a:t>
            </a:r>
            <a:r>
              <a:rPr lang="en-US" altLang="en-US" sz="2400" i="1" dirty="0" smtClean="0"/>
              <a:t> </a:t>
            </a:r>
            <a:r>
              <a:rPr lang="en-US" altLang="en-US" sz="2400" dirty="0" smtClean="0"/>
              <a:t>arise due to the secondary use of information</a:t>
            </a:r>
            <a:endParaRPr lang="en-US" altLang="en-US" sz="2400" i="1" dirty="0" smtClean="0"/>
          </a:p>
          <a:p>
            <a:pPr eaLnBrk="1" hangingPunct="1">
              <a:buClr>
                <a:srgbClr val="FFC000"/>
              </a:buClr>
            </a:pPr>
            <a:r>
              <a:rPr lang="en-US" altLang="en-US" sz="2400" dirty="0" smtClean="0"/>
              <a:t>Digitization of information creates novel challenges: collapsing MCs render semi-private information fully public</a:t>
            </a:r>
          </a:p>
          <a:p>
            <a:pPr eaLnBrk="1" hangingPunct="1">
              <a:buClr>
                <a:srgbClr val="FFC000"/>
              </a:buClr>
            </a:pPr>
            <a:r>
              <a:rPr lang="en-US" altLang="en-US" sz="2400" dirty="0" smtClean="0"/>
              <a:t>Proposal: define property rights in private information in ways that allow consumers to retain control over how information about them is used</a:t>
            </a:r>
          </a:p>
          <a:p>
            <a:pPr lvl="1" eaLnBrk="1" hangingPunct="1"/>
            <a:r>
              <a:rPr lang="en-US" altLang="en-US" sz="2000" dirty="0" smtClean="0"/>
              <a:t>E.g., make it costly to access certain digital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52299099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mid 1990s: Noam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buClr>
                <a:srgbClr val="FFC000"/>
              </a:buClr>
            </a:pPr>
            <a:r>
              <a:rPr lang="en-US" altLang="en-US" sz="2400" dirty="0" smtClean="0"/>
              <a:t>In absence of transaction costs in trading data, initial assignment of privacy rights is arbitrary from viewpoint of economic efficiency</a:t>
            </a:r>
          </a:p>
          <a:p>
            <a:pPr lvl="1" eaLnBrk="1" hangingPunct="1"/>
            <a:r>
              <a:rPr lang="en-US" altLang="en-US" sz="2000" dirty="0" smtClean="0"/>
              <a:t>Encryption</a:t>
            </a:r>
          </a:p>
          <a:p>
            <a:pPr lvl="2" eaLnBrk="1" hangingPunct="1"/>
            <a:r>
              <a:rPr lang="en-US" altLang="en-US" sz="1800" dirty="0" smtClean="0"/>
              <a:t>“The existence of encryption may largely determine who has to pay whom, not whether something will happen”</a:t>
            </a:r>
          </a:p>
          <a:p>
            <a:pPr lvl="2" eaLnBrk="1" hangingPunct="1"/>
            <a:r>
              <a:rPr lang="en-US" altLang="en-US" sz="1800" dirty="0" smtClean="0"/>
              <a:t>In fact, encryption at most makes parties other than the data subject pay. Hence, it redistributes wealth to consumers</a:t>
            </a:r>
          </a:p>
          <a:p>
            <a:pPr marL="457200" lvl="1" indent="0" eaLnBrk="1" hangingPunct="1">
              <a:buNone/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6543928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2005</Words>
  <Application>Microsoft Office PowerPoint</Application>
  <PresentationFormat>On-screen Show (4:3)</PresentationFormat>
  <Paragraphs>336</Paragraphs>
  <Slides>49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Calibri Light</vt:lpstr>
      <vt:lpstr>Corbel</vt:lpstr>
      <vt:lpstr>Wingdings</vt:lpstr>
      <vt:lpstr>Office Theme</vt:lpstr>
      <vt:lpstr>The Economics of Privacy</vt:lpstr>
      <vt:lpstr>PowerPoint Presentation</vt:lpstr>
      <vt:lpstr>PowerPoint Presentation</vt:lpstr>
      <vt:lpstr>PowerPoint Presentation</vt:lpstr>
      <vt:lpstr>The evolution of the economics of privacy</vt:lpstr>
      <vt:lpstr>The early days: Posner</vt:lpstr>
      <vt:lpstr>The early days: Stigler</vt:lpstr>
      <vt:lpstr>The mid 1990s: Varian</vt:lpstr>
      <vt:lpstr>The mid 1990s: Noam</vt:lpstr>
      <vt:lpstr>The mid 1990s: Laudon</vt:lpstr>
      <vt:lpstr>2000s and onwards</vt:lpstr>
      <vt:lpstr>PowerPoint Presentation</vt:lpstr>
      <vt:lpstr>PowerPoint Presentation</vt:lpstr>
      <vt:lpstr>Many open questions…</vt:lpstr>
      <vt:lpstr>And even more issues…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Econ Theory: Privacy is bad</vt:lpstr>
      <vt:lpstr>Econ Theory: Privacy is good</vt:lpstr>
      <vt:lpstr>PowerPoint Presentation</vt:lpstr>
      <vt:lpstr>PowerPoint Presentation</vt:lpstr>
      <vt:lpstr>What is the economic impact  of targeted advertising?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Privacy and innovation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few conclusions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2016-05-02T15:19:11Z</dcterms:created>
  <dcterms:modified xsi:type="dcterms:W3CDTF">2017-02-28T21:43:54Z</dcterms:modified>
</cp:coreProperties>
</file>