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6" r:id="rId3"/>
    <p:sldId id="305" r:id="rId4"/>
    <p:sldId id="258" r:id="rId5"/>
    <p:sldId id="374" r:id="rId6"/>
    <p:sldId id="277" r:id="rId7"/>
    <p:sldId id="381" r:id="rId8"/>
    <p:sldId id="364" r:id="rId9"/>
    <p:sldId id="377" r:id="rId10"/>
    <p:sldId id="378" r:id="rId11"/>
    <p:sldId id="379" r:id="rId12"/>
    <p:sldId id="380" r:id="rId13"/>
    <p:sldId id="376" r:id="rId14"/>
    <p:sldId id="319" r:id="rId15"/>
    <p:sldId id="320" r:id="rId16"/>
    <p:sldId id="365" r:id="rId17"/>
    <p:sldId id="366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67" r:id="rId28"/>
    <p:sldId id="368" r:id="rId29"/>
    <p:sldId id="289" r:id="rId30"/>
    <p:sldId id="322" r:id="rId31"/>
    <p:sldId id="323" r:id="rId32"/>
    <p:sldId id="324" r:id="rId33"/>
    <p:sldId id="325" r:id="rId34"/>
    <p:sldId id="326" r:id="rId35"/>
    <p:sldId id="327" r:id="rId36"/>
    <p:sldId id="357" r:id="rId37"/>
    <p:sldId id="358" r:id="rId38"/>
    <p:sldId id="369" r:id="rId39"/>
    <p:sldId id="370" r:id="rId40"/>
    <p:sldId id="334" r:id="rId41"/>
    <p:sldId id="335" r:id="rId42"/>
    <p:sldId id="375" r:id="rId43"/>
    <p:sldId id="373" r:id="rId44"/>
    <p:sldId id="382" r:id="rId45"/>
    <p:sldId id="383" r:id="rId46"/>
    <p:sldId id="384" r:id="rId47"/>
    <p:sldId id="385" r:id="rId48"/>
    <p:sldId id="371" r:id="rId49"/>
    <p:sldId id="372" r:id="rId50"/>
    <p:sldId id="386" r:id="rId51"/>
    <p:sldId id="28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3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Papers\privacy-behavioral\AA-buy-sell-coherent\WTP-WTA\analysis\graph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44358643796308E-2"/>
          <c:y val="6.9333513889359086E-2"/>
          <c:w val="0.88456433814252444"/>
          <c:h val="0.810668777783275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DA-4E59-A0A5-1F19D80BE08D}"/>
              </c:ext>
            </c:extLst>
          </c:dPt>
          <c:val>
            <c:numRef>
              <c:f>Sheet2!$A$1:$B$1</c:f>
              <c:numCache>
                <c:formatCode>General</c:formatCode>
                <c:ptCount val="2"/>
                <c:pt idx="0">
                  <c:v>0.52100000000000002</c:v>
                </c:pt>
                <c:pt idx="1">
                  <c:v>9.6999999999999975E-2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A-4E59-A0A5-1F19D80BE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96824"/>
        <c:axId val="197329104"/>
      </c:barChart>
      <c:catAx>
        <c:axId val="131096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197329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32910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109682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AE38-9905-4189-9FEE-1D118A998D4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BBBAE-5B83-41D1-9966-96F22C33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9563-D14E-402A-A7B1-6794FB4CD32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76F74-08FB-459B-B09A-CDAE3603E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9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35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12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 anchor="b"/>
          <a:lstStyle/>
          <a:p>
            <a:pPr algn="r"/>
            <a:fld id="{84B4EA8F-8546-4B32-83B3-1816E96CE92C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5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AD58-B5A6-4D22-95D4-F5EB92A1469C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21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 anchor="b"/>
          <a:lstStyle/>
          <a:p>
            <a:pPr algn="r"/>
            <a:fld id="{84B4EA8F-8546-4B32-83B3-1816E96CE92C}" type="slidenum">
              <a:rPr lang="en-US" sz="1200"/>
              <a:pPr algn="r"/>
              <a:t>20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93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AD58-B5A6-4D22-95D4-F5EB92A1469C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90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 anchor="b"/>
          <a:lstStyle/>
          <a:p>
            <a:pPr algn="r"/>
            <a:fld id="{84B4EA8F-8546-4B32-83B3-1816E96CE92C}" type="slidenum">
              <a:rPr lang="en-US" sz="1200"/>
              <a:pPr algn="r"/>
              <a:t>22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81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AD58-B5A6-4D22-95D4-F5EB92A1469C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7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76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84B4EA8F-8546-4B32-83B3-1816E96CE92C}" type="slidenum">
              <a:rPr lang="en-US" sz="1200"/>
              <a:pPr algn="r"/>
              <a:t>24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49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CFE42-0C2F-42BC-9659-BE7BE7C0CD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CFE42-0C2F-42BC-9659-BE7BE7C0CD5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93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27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0289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28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5727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4087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DB4EB-654A-48B2-9B9E-639AFA122EB5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766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23586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6720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2793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0" lvl="1" indent="-34290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1A9A-8A20-474C-A299-C31F33228D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98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DB4EB-654A-48B2-9B9E-639AFA122EB5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73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4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093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39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5215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0" lvl="1" indent="-34290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1A9A-8A20-474C-A299-C31F33228DC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1A9A-8A20-474C-A299-C31F33228DC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93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9A2D2-5084-4D82-993B-4FB78A2BB37A}" type="slidenum">
              <a:rPr lang="it-IT" smtClean="0">
                <a:latin typeface="Calibri" panose="020F0502020204030204" pitchFamily="34" charset="0"/>
              </a:rPr>
              <a:pPr/>
              <a:t>44</a:t>
            </a:fld>
            <a:endParaRPr 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202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9A2D2-5084-4D82-993B-4FB78A2BB37A}" type="slidenum">
              <a:rPr lang="it-IT" smtClean="0">
                <a:latin typeface="Calibri" panose="020F0502020204030204" pitchFamily="34" charset="0"/>
              </a:rPr>
              <a:pPr/>
              <a:t>45</a:t>
            </a:fld>
            <a:endParaRPr 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42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9A2D2-5084-4D82-993B-4FB78A2BB37A}" type="slidenum">
              <a:rPr lang="it-IT" smtClean="0">
                <a:latin typeface="Calibri" panose="020F0502020204030204" pitchFamily="34" charset="0"/>
              </a:rPr>
              <a:pPr/>
              <a:t>46</a:t>
            </a:fld>
            <a:endParaRPr 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D7BE1-E5F3-4C62-9702-781D99750B8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99841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A9A2D2-5084-4D82-993B-4FB78A2BB37A}" type="slidenum">
              <a:rPr lang="it-IT" smtClean="0">
                <a:latin typeface="Calibri" panose="020F0502020204030204" pitchFamily="34" charset="0"/>
              </a:rPr>
              <a:pPr/>
              <a:t>47</a:t>
            </a:fld>
            <a:endParaRPr 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08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48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31666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95EB660-4672-4F57-92F0-215D540EFD16}" type="slidenum">
              <a:rPr lang="en-US" sz="1200"/>
              <a:pPr algn="r" eaLnBrk="1" hangingPunct="1"/>
              <a:t>49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3263"/>
            <a:ext cx="4587875" cy="34401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56100"/>
            <a:ext cx="4997450" cy="407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6116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76F74-08FB-459B-B09A-CDAE3603EF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2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84B4EA8F-8546-4B32-83B3-1816E96CE92C}" type="slidenum">
              <a:rPr lang="en-US" sz="1200"/>
              <a:pPr algn="r"/>
              <a:t>51</a:t>
            </a:fld>
            <a:endParaRPr lang="en-US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2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D7BE1-E5F3-4C62-9702-781D99750B8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6366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4542-5EFE-475E-944E-5EA6275FAE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0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4542-5EFE-475E-944E-5EA6275FA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14542-5EFE-475E-944E-5EA6275FA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332B8-C3A6-4563-999B-E2FBC03E7DFF}" type="slidenum">
              <a:rPr lang="en-US"/>
              <a:pPr/>
              <a:t>13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72816"/>
            <a:ext cx="8568952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100" b="0" baseline="0"/>
            </a:lvl1pPr>
            <a:extLst/>
          </a:lstStyle>
          <a:p>
            <a:r>
              <a:rPr kumimoji="0" lang="en-US" dirty="0" smtClean="0"/>
              <a:t>An Experiment in Hiring Discrimination via Online Social Networks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005064"/>
            <a:ext cx="8077200" cy="648072"/>
          </a:xfrm>
        </p:spPr>
        <p:txBody>
          <a:bodyPr lIns="118872" tIns="0" rIns="45720" bIns="0" anchor="b"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Alessandro Acquisti and Christina Fong</a:t>
            </a:r>
          </a:p>
          <a:p>
            <a:r>
              <a:rPr kumimoji="0" lang="en-US" dirty="0" smtClean="0"/>
              <a:t>Carnegie Mellon University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9715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07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0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6E4279C8-CE5D-4546-949B-3DD6129F9249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4AA3F48F-B444-49BF-B568-FFA4702151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0" kern="1200">
          <a:solidFill>
            <a:srgbClr val="FFFF00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lnSpc>
          <a:spcPct val="150000"/>
        </a:lnSpc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Font typeface="Arial"/>
        <a:buChar char="▪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lnSpc>
          <a:spcPct val="150000"/>
        </a:lnSpc>
        <a:spcBef>
          <a:spcPct val="20000"/>
        </a:spcBef>
        <a:buClr>
          <a:schemeClr val="accent4"/>
        </a:buClr>
        <a:buFont typeface="Arial"/>
        <a:buChar char="▪"/>
        <a:defRPr kumimoji="0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lnSpc>
          <a:spcPct val="150000"/>
        </a:lnSpc>
        <a:spcBef>
          <a:spcPct val="20000"/>
        </a:spcBef>
        <a:buClr>
          <a:schemeClr val="accent5"/>
        </a:buClr>
        <a:buFont typeface="Wingdings 3"/>
        <a:buChar char=""/>
        <a:defRPr kumimoji="0" lang="en-US" sz="1800" kern="1200" smtClean="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1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568952" cy="1673352"/>
          </a:xfrm>
        </p:spPr>
        <p:txBody>
          <a:bodyPr/>
          <a:lstStyle/>
          <a:p>
            <a:r>
              <a:rPr lang="en-US" sz="4000" dirty="0" smtClean="0">
                <a:latin typeface="Corbel" pitchFamily="34" charset="0"/>
              </a:rPr>
              <a:t>Privacy in the Age of Augmented Reality: (Re)Framing</a:t>
            </a:r>
            <a:r>
              <a:rPr lang="en-US" dirty="0" smtClean="0"/>
              <a:t> the Debate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077200" cy="1296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Alessandro Acquisti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Carnegie Mellon University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3528" y="6021288"/>
            <a:ext cx="8077200" cy="648072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i="1" dirty="0" smtClean="0">
                <a:solidFill>
                  <a:schemeClr val="tx1"/>
                </a:solidFill>
              </a:rPr>
              <a:t>Singapore Management University, Presidential Lecture, 2015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04664"/>
            <a:ext cx="78486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Ok, but why?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An evolutionary conjecture  (Acquisti, </a:t>
            </a:r>
            <a:r>
              <a:rPr lang="en-US" sz="2600" dirty="0" err="1" smtClean="0">
                <a:solidFill>
                  <a:schemeClr val="bg1"/>
                </a:solidFill>
              </a:rPr>
              <a:t>Brandimarte</a:t>
            </a:r>
            <a:r>
              <a:rPr lang="en-US" sz="2600" dirty="0" smtClean="0">
                <a:solidFill>
                  <a:schemeClr val="bg1"/>
                </a:solidFill>
              </a:rPr>
              <a:t>, Hancock, 2015)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Our </a:t>
            </a:r>
            <a:r>
              <a:rPr lang="en-US" sz="2600" dirty="0">
                <a:solidFill>
                  <a:schemeClr val="bg1"/>
                </a:solidFill>
              </a:rPr>
              <a:t>responses to threats in the physical world may be sensitive to sensorial stimuli (physical, auditory, visual, olfactory, …) signaling </a:t>
            </a:r>
            <a:r>
              <a:rPr lang="en-US" sz="2600" dirty="0" err="1">
                <a:solidFill>
                  <a:schemeClr val="bg1"/>
                </a:solidFill>
              </a:rPr>
              <a:t>proximous</a:t>
            </a:r>
            <a:r>
              <a:rPr lang="en-US" sz="2600" dirty="0">
                <a:solidFill>
                  <a:schemeClr val="bg1"/>
                </a:solidFill>
              </a:rPr>
              <a:t>, ‘extraneous’ presences, and which we have</a:t>
            </a:r>
            <a:r>
              <a:rPr lang="en-US" sz="2600" dirty="0">
                <a:solidFill>
                  <a:srgbClr val="FFFF00"/>
                </a:solidFill>
              </a:rPr>
              <a:t> evolved to use as cues of </a:t>
            </a:r>
            <a:r>
              <a:rPr lang="en-US" sz="2600" dirty="0" smtClean="0">
                <a:solidFill>
                  <a:srgbClr val="FFFF00"/>
                </a:solidFill>
              </a:rPr>
              <a:t>potential risk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So-called </a:t>
            </a:r>
            <a:r>
              <a:rPr lang="en-US" sz="2600" dirty="0">
                <a:solidFill>
                  <a:srgbClr val="FFFF00"/>
                </a:solidFill>
              </a:rPr>
              <a:t>privacy concerns </a:t>
            </a:r>
            <a:r>
              <a:rPr lang="en-US" sz="2600" dirty="0" smtClean="0">
                <a:solidFill>
                  <a:srgbClr val="FFFF00"/>
                </a:solidFill>
              </a:rPr>
              <a:t>may be evolutionary </a:t>
            </a:r>
            <a:r>
              <a:rPr lang="en-US" sz="2600" dirty="0">
                <a:solidFill>
                  <a:srgbClr val="FFFF00"/>
                </a:solidFill>
              </a:rPr>
              <a:t>by-products of those </a:t>
            </a:r>
            <a:r>
              <a:rPr lang="en-US" sz="2600" dirty="0" smtClean="0">
                <a:solidFill>
                  <a:srgbClr val="FFFF00"/>
                </a:solidFill>
              </a:rPr>
              <a:t>visceral responses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47253"/>
            <a:ext cx="8769962" cy="45259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Four sets of lab experiments (N &gt; 800) manipulating ability to detect physical presence of a stranger via sensorial stimuli</a:t>
            </a:r>
          </a:p>
          <a:p>
            <a:pPr lvl="1"/>
            <a:r>
              <a:rPr lang="en-US" sz="2000" dirty="0" smtClean="0"/>
              <a:t>Proximity stimulus</a:t>
            </a:r>
          </a:p>
          <a:p>
            <a:pPr lvl="1"/>
            <a:r>
              <a:rPr lang="en-US" sz="2000" dirty="0" smtClean="0"/>
              <a:t>Visual stimulus</a:t>
            </a:r>
          </a:p>
          <a:p>
            <a:pPr lvl="1"/>
            <a:r>
              <a:rPr lang="en-US" sz="2000" dirty="0" smtClean="0"/>
              <a:t>Auditory stimulus</a:t>
            </a:r>
          </a:p>
          <a:p>
            <a:pPr lvl="1"/>
            <a:r>
              <a:rPr lang="en-US" sz="2000" dirty="0" smtClean="0"/>
              <a:t>Olfactory stimulus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266700" y="6300609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>
                <a:solidFill>
                  <a:schemeClr val="bg1"/>
                </a:solidFill>
              </a:rPr>
              <a:t>Online Self-Disclosure and Offline Threat Detection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</a:t>
            </a:r>
            <a:r>
              <a:rPr lang="en-US" sz="1600" dirty="0">
                <a:solidFill>
                  <a:schemeClr val="bg1"/>
                </a:solidFill>
              </a:rPr>
              <a:t>, Laura Brandimarte, </a:t>
            </a:r>
            <a:r>
              <a:rPr lang="en-US" sz="1600" dirty="0" smtClean="0">
                <a:solidFill>
                  <a:schemeClr val="bg1"/>
                </a:solidFill>
              </a:rPr>
              <a:t>and </a:t>
            </a:r>
            <a:r>
              <a:rPr lang="en-US" sz="1600" dirty="0">
                <a:solidFill>
                  <a:schemeClr val="bg1"/>
                </a:solidFill>
              </a:rPr>
              <a:t>Jeff Hancock, </a:t>
            </a:r>
            <a:r>
              <a:rPr lang="en-US" sz="1600" i="1" dirty="0" smtClean="0">
                <a:solidFill>
                  <a:schemeClr val="bg1"/>
                </a:solidFill>
              </a:rPr>
              <a:t>WEIS, </a:t>
            </a:r>
            <a:r>
              <a:rPr lang="en-US" sz="1600" dirty="0" smtClean="0">
                <a:solidFill>
                  <a:schemeClr val="bg1"/>
                </a:solidFill>
              </a:rPr>
              <a:t>2015.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Why should we care?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836712"/>
            <a:ext cx="8056512" cy="1584176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0" kern="120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dirty="0" smtClean="0">
                <a:solidFill>
                  <a:schemeClr val="bg1"/>
                </a:solidFill>
              </a:rPr>
              <a:t>Sensorial cues we evolved to use to detect threats are absent, subdued, or even manipulated, in cyberspace</a:t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3960" y="2060848"/>
            <a:ext cx="7830144" cy="40324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0" kern="120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This may help explain…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Why it is so hard to protect privacy online…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Why the design of privacy (and security) technologies may need to consider visceral interventions…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Why privacy is very much contextual – and privacy behaviors at times seemingly paradoxical</a:t>
            </a:r>
          </a:p>
        </p:txBody>
      </p:sp>
    </p:spTree>
    <p:extLst>
      <p:ext uri="{BB962C8B-B14F-4D97-AF65-F5344CB8AC3E}">
        <p14:creationId xmlns:p14="http://schemas.microsoft.com/office/powerpoint/2010/main" val="25691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16632"/>
            <a:ext cx="5315651" cy="6067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0072" y="4941168"/>
            <a:ext cx="1080120" cy="936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7664" y="3212976"/>
            <a:ext cx="6984776" cy="26642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237312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Privacy and Human Behavior in the Age of Information</a:t>
            </a:r>
            <a:r>
              <a:rPr lang="en-US" sz="1600" dirty="0" smtClean="0">
                <a:solidFill>
                  <a:schemeClr val="bg1"/>
                </a:solidFill>
              </a:rPr>
              <a:t>," Alessandro Acquisti,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Laura Brandimarte, and 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Science,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a gift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09725"/>
            <a:ext cx="2219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visa gift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2193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448050"/>
            <a:ext cx="2362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$10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Anonymous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448050"/>
            <a:ext cx="2362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$12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racked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8600" y="3733800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62400" y="4105275"/>
            <a:ext cx="1066800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496" y="6156593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"</a:t>
            </a:r>
            <a:r>
              <a:rPr lang="en-US" sz="1600" u="sng" dirty="0">
                <a:solidFill>
                  <a:schemeClr val="bg1"/>
                </a:solidFill>
              </a:rPr>
              <a:t>What is Privacy Worth?</a:t>
            </a:r>
            <a:r>
              <a:rPr lang="en-US" sz="1600" dirty="0">
                <a:solidFill>
                  <a:schemeClr val="bg1"/>
                </a:solidFill>
              </a:rPr>
              <a:t>," Alessandro Acquisti, Leslie John, and George Loewenstein.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bg1"/>
                </a:solidFill>
              </a:rPr>
              <a:t>Journal of Legal Studies, </a:t>
            </a:r>
            <a:r>
              <a:rPr lang="en-US" sz="1600" dirty="0" smtClean="0">
                <a:solidFill>
                  <a:schemeClr val="bg1"/>
                </a:solidFill>
              </a:rPr>
              <a:t>2013.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995487" y="1457325"/>
          <a:ext cx="515302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719161" y="692696"/>
            <a:ext cx="2736304" cy="53285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96" y="6156593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"</a:t>
            </a:r>
            <a:r>
              <a:rPr lang="en-US" sz="1600" u="sng" dirty="0">
                <a:solidFill>
                  <a:schemeClr val="bg1"/>
                </a:solidFill>
              </a:rPr>
              <a:t>What is Privacy Worth?</a:t>
            </a:r>
            <a:r>
              <a:rPr lang="en-US" sz="1600" dirty="0">
                <a:solidFill>
                  <a:schemeClr val="bg1"/>
                </a:solidFill>
              </a:rPr>
              <a:t>," Alessandro Acquisti, Leslie John, and George Loewenstein. 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i="1" dirty="0" smtClean="0">
                <a:solidFill>
                  <a:schemeClr val="bg1"/>
                </a:solidFill>
              </a:rPr>
              <a:t>Journal of Legal Studies, </a:t>
            </a:r>
            <a:r>
              <a:rPr lang="en-US" sz="1600" dirty="0" smtClean="0">
                <a:solidFill>
                  <a:schemeClr val="bg1"/>
                </a:solidFill>
              </a:rPr>
              <a:t>2013.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118992" y="5162698"/>
            <a:ext cx="13171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 = 349, p&gt;0.005</a:t>
            </a:r>
          </a:p>
        </p:txBody>
      </p:sp>
      <p:sp>
        <p:nvSpPr>
          <p:cNvPr id="11" name="TextBox 10"/>
          <p:cNvSpPr txBox="1"/>
          <p:nvPr/>
        </p:nvSpPr>
        <p:spPr>
          <a:xfrm flipV="1">
            <a:off x="1547664" y="1844824"/>
            <a:ext cx="276999" cy="3024336"/>
          </a:xfrm>
          <a:prstGeom prst="rect">
            <a:avLst/>
          </a:prstGeom>
          <a:solidFill>
            <a:schemeClr val="tx1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Percentage choosing $10 card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1960" y="3356992"/>
            <a:ext cx="1080120" cy="12241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41210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04048" y="764704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57414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32040" y="1831345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25108" y="48772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Facebook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64" y="486523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Heinz </a:t>
            </a:r>
            <a:r>
              <a:rPr lang="en-US" sz="2400" b="1" dirty="0" smtClean="0">
                <a:solidFill>
                  <a:srgbClr val="FF0000"/>
                </a:solidFill>
              </a:rPr>
              <a:t>College foyer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39093"/>
            <a:ext cx="3581400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/>
          <a:stretch/>
        </p:blipFill>
        <p:spPr bwMode="auto">
          <a:xfrm>
            <a:off x="4267200" y="1975132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162800" y="3022848"/>
            <a:ext cx="762000" cy="8382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" y="6156593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Faces of Facebook: Privacy and Face Recognition in the Age of Augmented Reality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Acquisti, Ralph Gross, and Fred Stutzman, </a:t>
            </a:r>
            <a:r>
              <a:rPr lang="en-US" sz="1600" i="1" dirty="0" smtClean="0">
                <a:solidFill>
                  <a:schemeClr val="bg1"/>
                </a:solidFill>
              </a:rPr>
              <a:t>Journal of Privacy and Confidentiality, </a:t>
            </a:r>
            <a:r>
              <a:rPr lang="en-US" sz="1600" dirty="0" smtClean="0">
                <a:solidFill>
                  <a:schemeClr val="bg1"/>
                </a:solidFill>
              </a:rPr>
              <a:t>2014.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683568" y="2780928"/>
            <a:ext cx="7704856" cy="1368152"/>
          </a:xfrm>
        </p:spPr>
        <p:txBody>
          <a:bodyPr>
            <a:noAutofit/>
          </a:bodyPr>
          <a:lstStyle/>
          <a:p>
            <a:pPr marL="118869" indent="0" algn="ctr">
              <a:lnSpc>
                <a:spcPct val="160000"/>
              </a:lnSpc>
              <a:buNone/>
            </a:pPr>
            <a:r>
              <a:rPr lang="en-US" sz="3600" dirty="0"/>
              <a:t>1 out of 3 subjects identified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6156593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Faces of Facebook: Privacy and Face Recognition in the Age of Augmented Reality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Acquisti, Ralph Gross, and Fred Stutzman, </a:t>
            </a:r>
            <a:r>
              <a:rPr lang="en-US" sz="1600" i="1" dirty="0" smtClean="0">
                <a:solidFill>
                  <a:schemeClr val="bg1"/>
                </a:solidFill>
              </a:rPr>
              <a:t>Journal of Privacy and Confidentiality, </a:t>
            </a:r>
            <a:r>
              <a:rPr lang="en-US" sz="1600" dirty="0" smtClean="0">
                <a:solidFill>
                  <a:schemeClr val="bg1"/>
                </a:solidFill>
              </a:rPr>
              <a:t>2014.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37194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04048" y="692696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552" y="2958044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+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628" y="2958045"/>
            <a:ext cx="201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 </a:t>
            </a:r>
            <a:r>
              <a:rPr lang="en-US" sz="5400" b="1" dirty="0">
                <a:solidFill>
                  <a:schemeClr val="bg1"/>
                </a:solidFill>
              </a:rPr>
              <a:t>SSN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images.sodahead.com/profiles/0/0/1/1/6/0/1/8/1/sss-19534163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34" y="2558927"/>
            <a:ext cx="307726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_wICHhTiQmrA/TUBWbCpI5eI/AAAAAAAAE0Y/fhSI1bGZOTc/s1600/facebook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736856"/>
            <a:ext cx="3384375" cy="12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0" y="6156593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Predicting Social Security Numbers from Public Data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 and Ralph Gross, </a:t>
            </a:r>
            <a:r>
              <a:rPr lang="en-US" sz="1600" i="1" dirty="0" smtClean="0">
                <a:solidFill>
                  <a:schemeClr val="bg1"/>
                </a:solidFill>
              </a:rPr>
              <a:t>Proceedings of the National Academy of Science,</a:t>
            </a:r>
            <a:r>
              <a:rPr lang="en-US" sz="1600" dirty="0" smtClean="0">
                <a:solidFill>
                  <a:schemeClr val="bg1"/>
                </a:solidFill>
              </a:rPr>
              <a:t> 2009.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27584" y="2798930"/>
            <a:ext cx="7704856" cy="702079"/>
          </a:xfrm>
        </p:spPr>
        <p:txBody>
          <a:bodyPr>
            <a:noAutofit/>
          </a:bodyPr>
          <a:lstStyle/>
          <a:p>
            <a:pPr marL="118869" indent="0" algn="ctr">
              <a:lnSpc>
                <a:spcPct val="160000"/>
              </a:lnSpc>
              <a:buNone/>
            </a:pPr>
            <a:r>
              <a:rPr lang="en-US" sz="3600" dirty="0"/>
              <a:t>Can you do 1+1?</a:t>
            </a:r>
          </a:p>
        </p:txBody>
      </p:sp>
    </p:spTree>
    <p:extLst>
      <p:ext uri="{BB962C8B-B14F-4D97-AF65-F5344CB8AC3E}">
        <p14:creationId xmlns:p14="http://schemas.microsoft.com/office/powerpoint/2010/main" val="13885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1840" y="2958045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628" y="2958044"/>
            <a:ext cx="201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= SSN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1.bp.blogspot.com/_wICHhTiQmrA/TUBWbCpI5eI/AAAAAAAAE0Y/fhSI1bGZOTc/s1600/facebook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6" y="2775391"/>
            <a:ext cx="3384375" cy="12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1"/>
            <a:ext cx="288032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Arc 1"/>
          <p:cNvSpPr/>
          <p:nvPr/>
        </p:nvSpPr>
        <p:spPr>
          <a:xfrm>
            <a:off x="1619672" y="1142288"/>
            <a:ext cx="6528725" cy="2208245"/>
          </a:xfrm>
          <a:prstGeom prst="arc">
            <a:avLst>
              <a:gd name="adj1" fmla="val 10875559"/>
              <a:gd name="adj2" fmla="val 0"/>
            </a:avLst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266700" y="6156593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Faces of Facebook: Privacy and Face Recognition in the Age of Augmented Reality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Acquisti, Ralph Gross, and Fred Stutzman, </a:t>
            </a:r>
            <a:r>
              <a:rPr lang="en-US" sz="1600" i="1" dirty="0" smtClean="0">
                <a:solidFill>
                  <a:schemeClr val="bg1"/>
                </a:solidFill>
              </a:rPr>
              <a:t>Journal of Privacy and Confidentiality, </a:t>
            </a:r>
            <a:r>
              <a:rPr lang="en-US" sz="1600" dirty="0" smtClean="0">
                <a:solidFill>
                  <a:schemeClr val="bg1"/>
                </a:solidFill>
              </a:rPr>
              <a:t>2014.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51520" y="2348881"/>
            <a:ext cx="8712968" cy="1566175"/>
          </a:xfrm>
        </p:spPr>
        <p:txBody>
          <a:bodyPr>
            <a:noAutofit/>
          </a:bodyPr>
          <a:lstStyle/>
          <a:p>
            <a:pPr marL="118869" indent="0" algn="ctr">
              <a:lnSpc>
                <a:spcPct val="160000"/>
              </a:lnSpc>
              <a:buNone/>
            </a:pPr>
            <a:r>
              <a:rPr lang="en-US" sz="3600" dirty="0"/>
              <a:t>27% of subjects’ first 5 SSN digits </a:t>
            </a:r>
            <a:br>
              <a:rPr lang="en-US" sz="3600" dirty="0"/>
            </a:br>
            <a:r>
              <a:rPr lang="en-US" sz="3600" dirty="0"/>
              <a:t>identified (with 4 attempts)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6156593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Faces of Facebook: Privacy and Face Recognition in the Age of Augmented Reality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Alessandro Acquisti, Ralph Gross, and Fred Stutzman, </a:t>
            </a:r>
            <a:r>
              <a:rPr lang="en-US" sz="1600" i="1" dirty="0" smtClean="0">
                <a:solidFill>
                  <a:schemeClr val="bg1"/>
                </a:solidFill>
              </a:rPr>
              <a:t>Journal of Privacy and Confidentiality, </a:t>
            </a:r>
            <a:r>
              <a:rPr lang="en-US" sz="1600" dirty="0" smtClean="0">
                <a:solidFill>
                  <a:schemeClr val="bg1"/>
                </a:solidFill>
              </a:rPr>
              <a:t>2014.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7384"/>
            <a:ext cx="8305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宋体"/>
                <a:cs typeface="宋体"/>
              </a:rPr>
              <a:t>Data “accretion”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323" y="2166257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Anonymous face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26323" y="2394857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0723" y="2166257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Matching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8723" y="2166257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Presumptive name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26723" y="2394857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212623" y="3575957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4255898"/>
            <a:ext cx="22479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Inferable </a:t>
            </a:r>
            <a:r>
              <a:rPr lang="en-US" b="1" dirty="0" smtClean="0">
                <a:solidFill>
                  <a:schemeClr val="tx1"/>
                </a:solidFill>
              </a:rPr>
              <a:t>sensitive </a:t>
            </a:r>
            <a:r>
              <a:rPr lang="en-US" b="1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9931" y="4188489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Online available information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2983523" y="4490355"/>
            <a:ext cx="3009900" cy="15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1009650" y="3529065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ne Callout 2 3"/>
          <p:cNvSpPr/>
          <p:nvPr/>
        </p:nvSpPr>
        <p:spPr>
          <a:xfrm>
            <a:off x="2221523" y="1196752"/>
            <a:ext cx="1785257" cy="860648"/>
          </a:xfrm>
          <a:prstGeom prst="borderCallout2">
            <a:avLst>
              <a:gd name="adj1" fmla="val 27541"/>
              <a:gd name="adj2" fmla="val 103948"/>
              <a:gd name="adj3" fmla="val 59775"/>
              <a:gd name="adj4" fmla="val 120805"/>
              <a:gd name="adj5" fmla="val 103709"/>
              <a:gd name="adj6" fmla="val 1450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Facebook, LinkedIn, Org Rosters,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703466" y="5366657"/>
            <a:ext cx="2253343" cy="838200"/>
          </a:xfrm>
          <a:prstGeom prst="borderCallout1">
            <a:avLst>
              <a:gd name="adj1" fmla="val 34182"/>
              <a:gd name="adj2" fmla="val 107041"/>
              <a:gd name="adj3" fmla="val -39561"/>
              <a:gd name="adj4" fmla="val 1194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Demographics, Interests, Friends,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535723" y="5366657"/>
            <a:ext cx="2253343" cy="838200"/>
          </a:xfrm>
          <a:prstGeom prst="borderCallout1">
            <a:avLst>
              <a:gd name="adj1" fmla="val 39377"/>
              <a:gd name="adj2" fmla="val -4392"/>
              <a:gd name="adj3" fmla="val -27440"/>
              <a:gd name="adj4" fmla="val -31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SSNs, Credit score, political /sexual orientation, 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  <p:bldP spid="7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Research\Papers\privacy-socnetwork\Faces\paper\PNAS\APP_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74" y="1238403"/>
            <a:ext cx="2593906" cy="38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771800" y="3212976"/>
            <a:ext cx="437237" cy="0"/>
          </a:xfrm>
          <a:prstGeom prst="straightConnector1">
            <a:avLst/>
          </a:prstGeom>
          <a:ln w="57150">
            <a:solidFill>
              <a:srgbClr val="FF0000">
                <a:alpha val="76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36581" y="3194452"/>
            <a:ext cx="435619" cy="0"/>
          </a:xfrm>
          <a:prstGeom prst="straightConnector1">
            <a:avLst/>
          </a:prstGeom>
          <a:ln w="57150">
            <a:solidFill>
              <a:srgbClr val="FF0000">
                <a:alpha val="76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Research\Papers\privacy-socnetwork\Faces\paper\PNAS\APP_0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608022" cy="39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442590" y="1216632"/>
            <a:ext cx="2593906" cy="3890859"/>
            <a:chOff x="6442590" y="575406"/>
            <a:chExt cx="2593906" cy="3890859"/>
          </a:xfrm>
        </p:grpSpPr>
        <p:pic>
          <p:nvPicPr>
            <p:cNvPr id="14" name="Picture 2" descr="C:\Research\Papers\privacy-socnetwork\Faces\paper\PNAS\IMG_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590" y="575406"/>
              <a:ext cx="2593906" cy="389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Research\Papers\privacy-socnetwork\Faces\paper\PNAS\APP_02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2590" y="575406"/>
              <a:ext cx="2593906" cy="3526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Research\Papers\privacy-socnetwork\Faces\paper\PNAS\IMG_2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62"/>
          <a:stretch/>
        </p:blipFill>
        <p:spPr bwMode="auto">
          <a:xfrm>
            <a:off x="2339752" y="875083"/>
            <a:ext cx="4752528" cy="47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475656" y="731067"/>
            <a:ext cx="4392488" cy="208823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229733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32040" y="1916832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1741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32040" y="3068960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9" y="1345890"/>
            <a:ext cx="8705342" cy="41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42887"/>
            <a:ext cx="6115050" cy="6372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2547" y="1268760"/>
            <a:ext cx="5433789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2625186"/>
            <a:ext cx="1143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061010" cy="2292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63" y="2204864"/>
            <a:ext cx="3454283" cy="2292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071" y="1117847"/>
            <a:ext cx="3498884" cy="51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9245" y="1484784"/>
            <a:ext cx="76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&gt;.05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67944" y="1076399"/>
            <a:ext cx="1828800" cy="4584849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V="1">
            <a:off x="1914070" y="2361623"/>
            <a:ext cx="276999" cy="1440160"/>
          </a:xfrm>
          <a:prstGeom prst="rect">
            <a:avLst/>
          </a:prstGeom>
          <a:solidFill>
            <a:schemeClr val="tx1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Response rates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9872" y="2108261"/>
            <a:ext cx="370025" cy="55873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57736" y="1484784"/>
            <a:ext cx="838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&lt;.01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632" y="5733256"/>
            <a:ext cx="990600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 = 282</a:t>
            </a:r>
          </a:p>
        </p:txBody>
      </p:sp>
    </p:spTree>
    <p:extLst>
      <p:ext uri="{BB962C8B-B14F-4D97-AF65-F5344CB8AC3E}">
        <p14:creationId xmlns:p14="http://schemas.microsoft.com/office/powerpoint/2010/main" val="1977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061010" cy="2292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63" y="2204864"/>
            <a:ext cx="3454283" cy="2292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weetclipart.com/multisite/sweetclipart/files/hourglass_silhouet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20" y="1700808"/>
            <a:ext cx="1832184" cy="33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weetclipart.com/multisite/sweetclipart/files/hourglass_silhouet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20" y="1700808"/>
            <a:ext cx="1832184" cy="33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292080" y="2852936"/>
            <a:ext cx="3600400" cy="86409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algn="ctr">
              <a:lnSpc>
                <a:spcPct val="16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15 seconds delay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071" y="1117847"/>
            <a:ext cx="3498884" cy="51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9245" y="1484784"/>
            <a:ext cx="762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&gt;.05</a:t>
            </a:r>
          </a:p>
        </p:txBody>
      </p:sp>
      <p:sp>
        <p:nvSpPr>
          <p:cNvPr id="13" name="TextBox 12"/>
          <p:cNvSpPr txBox="1"/>
          <p:nvPr/>
        </p:nvSpPr>
        <p:spPr>
          <a:xfrm flipV="1">
            <a:off x="1914070" y="2361623"/>
            <a:ext cx="276999" cy="1440160"/>
          </a:xfrm>
          <a:prstGeom prst="rect">
            <a:avLst/>
          </a:prstGeom>
          <a:solidFill>
            <a:schemeClr val="tx1"/>
          </a:solidFill>
        </p:spPr>
        <p:txBody>
          <a:bodyPr vert="vert"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Response rates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7736" y="1484784"/>
            <a:ext cx="838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&lt;.01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632" y="5733256"/>
            <a:ext cx="990600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 = 282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708" y="6309320"/>
            <a:ext cx="8769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Sleight of Privacy</a:t>
            </a:r>
            <a:r>
              <a:rPr lang="en-US" sz="1600" dirty="0" smtClean="0">
                <a:solidFill>
                  <a:schemeClr val="bg1"/>
                </a:solidFill>
              </a:rPr>
              <a:t>," </a:t>
            </a:r>
            <a:r>
              <a:rPr lang="en-US" sz="1600" dirty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dris Adjerid, Alessandro Acquisti, Laura Brandimarte,  and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George Loewenstein. </a:t>
            </a:r>
            <a:r>
              <a:rPr lang="en-US" sz="1600" i="1" dirty="0" smtClean="0">
                <a:solidFill>
                  <a:schemeClr val="bg1"/>
                </a:solidFill>
              </a:rPr>
              <a:t>SOUPS, </a:t>
            </a:r>
            <a:r>
              <a:rPr lang="en-US" sz="1600" dirty="0" smtClean="0">
                <a:solidFill>
                  <a:schemeClr val="bg1"/>
                </a:solidFill>
              </a:rPr>
              <a:t>2013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iaispower.com/wp-content/uploads/2012/10/Minority-Report-Movie-Predictive-Programm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4968"/>
            <a:ext cx="8568952" cy="36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zrservices.typepad.com/.a/6a00d83451ccbc69e201156f7f41f5970b-300w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31" y="3241204"/>
            <a:ext cx="2497460" cy="25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232248" cy="26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40ff456e-c5b5-4354-a3f4-50355ae67b02" descr="57F5A02E-F296-41D7-BFEC-C7951E36C7DC@hom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09" y="2446576"/>
            <a:ext cx="19208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28219a1d-b351-4271-b32b-a95ffc2e7677" descr="45568C19-EA19-44B5-92E2-384DFE278F31@ho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" y="2446576"/>
            <a:ext cx="19208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blues.ius.cs.cmu.edu/ralph//forLatanya/50_sub_50_su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3" y="2132856"/>
            <a:ext cx="2963508" cy="22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auto">
          <a:xfrm>
            <a:off x="76200" y="793535"/>
            <a:ext cx="6048672" cy="482453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22" name="Picture 2" descr="C:\Research\Papers\Surveys\Written-Reviews\New-TED\sham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09" y="3241204"/>
            <a:ext cx="2497066" cy="25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34197" y="3077296"/>
            <a:ext cx="4800600" cy="835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cap="none" spc="-100" baseline="0" dirty="0" smtClean="0">
                <a:ln w="3175">
                  <a:noFill/>
                </a:ln>
                <a:solidFill>
                  <a:srgbClr val="FFFF00"/>
                </a:solidFill>
                <a:effectLst/>
                <a:latin typeface="Corbel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z="4800" dirty="0">
                <a:solidFill>
                  <a:schemeClr val="bg1"/>
                </a:solidFill>
              </a:rPr>
              <a:t>Visceral targeting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374722" y="3166656"/>
            <a:ext cx="2641953" cy="28531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031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34062 -0.00601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31806 -0.00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-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63895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004048" y="3212976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45133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Data trades are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60032" y="4077072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9065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ltivu.com/assets/58095/photos/Data-is-the-new-oil-infographic-Nigel-Holmes-2012-from-The-Human-Face-of-Big-Data-original.jpg?13481662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1" y="211553"/>
            <a:ext cx="4725753" cy="30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rdleonhard.typepad.com/.a/6a00d8341c59be53ef014e885403e3970d-32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52" y="3406747"/>
            <a:ext cx="3048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s.cisco.com/wp-content/uploads/Data-Deluge_11-550x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29" y="367613"/>
            <a:ext cx="3634752" cy="2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ishburn-hedges.com/fhi/wp-content/uploads/2013/05/Data-is-the-new-o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68" y="4336360"/>
            <a:ext cx="3172147" cy="23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erdleonhard.typepad.com/.a/6a00d8341c59be53ef0115702f4082970c-320w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" y="3588514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raining.dw-world.de/ausbildung/blogs/fome2011/wp-content/uploads/2011/10/Data-new-o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59" y="2389352"/>
            <a:ext cx="4069163" cy="27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memegenerator.net/instances/400x/3147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" y="452170"/>
            <a:ext cx="8502356" cy="59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72" y="906096"/>
            <a:ext cx="8266775" cy="5121546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en-US" sz="2400" dirty="0"/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Economics of Privacy</a:t>
            </a:r>
            <a:r>
              <a:rPr lang="en-US" sz="2400" dirty="0" smtClean="0"/>
              <a:t>,” </a:t>
            </a:r>
            <a:r>
              <a:rPr lang="en-US" sz="2400" dirty="0"/>
              <a:t>Acquisti, Taylor, and Wagman, </a:t>
            </a:r>
            <a:r>
              <a:rPr lang="en-US" sz="2400" i="1" dirty="0"/>
              <a:t>Journal of Economic Literature</a:t>
            </a:r>
            <a:r>
              <a:rPr lang="en-US" sz="2400" dirty="0"/>
              <a:t>, </a:t>
            </a:r>
            <a:r>
              <a:rPr lang="en-US" sz="2400" dirty="0" smtClean="0"/>
              <a:t>2016 (forthcoming)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1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84976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The Empirics of Health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600" dirty="0"/>
              <a:t>Privacy </a:t>
            </a:r>
            <a:r>
              <a:rPr lang="en-US" sz="2600" i="1" dirty="0" smtClean="0"/>
              <a:t>reduces</a:t>
            </a:r>
            <a:r>
              <a:rPr lang="en-US" sz="2600" dirty="0" smtClean="0"/>
              <a:t> technology adoption/innovation</a:t>
            </a:r>
          </a:p>
          <a:p>
            <a:pPr marL="714375" lvl="1" indent="-257175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200" i="1" dirty="0"/>
              <a:t>Miller and Tucker, </a:t>
            </a:r>
            <a:r>
              <a:rPr lang="en-US" sz="2200" i="1" dirty="0" smtClean="0"/>
              <a:t>2009</a:t>
            </a:r>
            <a:endParaRPr lang="en-US" sz="2200" dirty="0"/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600" dirty="0"/>
              <a:t>Privacy </a:t>
            </a:r>
            <a:r>
              <a:rPr lang="en-US" sz="2600" i="1" dirty="0" smtClean="0"/>
              <a:t>increases</a:t>
            </a:r>
            <a:r>
              <a:rPr lang="en-US" sz="2600" dirty="0" smtClean="0"/>
              <a:t> technology adoption/innovation</a:t>
            </a:r>
          </a:p>
          <a:p>
            <a:pPr marL="714375" lvl="1" indent="-257175" eaLnBrk="0" hangingPunct="0">
              <a:lnSpc>
                <a:spcPct val="150000"/>
              </a:lnSpc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200" i="1" dirty="0" err="1" smtClean="0"/>
              <a:t>Adjerid</a:t>
            </a:r>
            <a:r>
              <a:rPr lang="en-US" sz="2200" i="1" dirty="0" smtClean="0"/>
              <a:t>, Acquisti,  Padman, and Telang, 2015</a:t>
            </a:r>
            <a:endParaRPr lang="en-US" sz="2200" dirty="0"/>
          </a:p>
          <a:p>
            <a:pPr marL="257175" indent="-257175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en-US" kern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FEDA-2DE1-4392-869B-FEAEB2258F73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916853"/>
            <a:ext cx="12763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896571"/>
            <a:ext cx="127635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81" y="2467943"/>
            <a:ext cx="1238250" cy="16668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5856" y="2292418"/>
            <a:ext cx="3168352" cy="25678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3928" y="2407361"/>
            <a:ext cx="2372208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Ad Exchange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837" y="2888548"/>
            <a:ext cx="931729" cy="181309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Bidding (RTB)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8708" y="6381328"/>
            <a:ext cx="876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Consumers at Auction</a:t>
            </a:r>
            <a:r>
              <a:rPr lang="en-US" sz="1600" dirty="0" smtClean="0">
                <a:solidFill>
                  <a:schemeClr val="bg1"/>
                </a:solidFill>
              </a:rPr>
              <a:t>," Veronica Marotta, Alessandro Acquisti, and Kaifu Zhang</a:t>
            </a:r>
            <a:r>
              <a:rPr lang="en-US" sz="1600" i="1" dirty="0" smtClean="0">
                <a:solidFill>
                  <a:schemeClr val="bg1"/>
                </a:solidFill>
              </a:rPr>
              <a:t>, ICIS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9" y="1626088"/>
            <a:ext cx="1225963" cy="1181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916853"/>
            <a:ext cx="12763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96571"/>
            <a:ext cx="127635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981" y="2467943"/>
            <a:ext cx="1238250" cy="16668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5856" y="2292418"/>
            <a:ext cx="3168352" cy="25678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3928" y="2407361"/>
            <a:ext cx="2372208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Ad Exchange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837" y="2888548"/>
            <a:ext cx="931729" cy="181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986" y="2522504"/>
            <a:ext cx="1219200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689" y="2998052"/>
            <a:ext cx="686481" cy="6066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2574" y="3577415"/>
            <a:ext cx="1728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Impression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Users parameters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Cookies</a:t>
            </a:r>
          </a:p>
          <a:p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9859" y="2043522"/>
            <a:ext cx="1304925" cy="1438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5420" y="3232117"/>
            <a:ext cx="700490" cy="499359"/>
          </a:xfrm>
          <a:prstGeom prst="rect">
            <a:avLst/>
          </a:prstGeom>
        </p:spPr>
      </p:pic>
      <p:sp>
        <p:nvSpPr>
          <p:cNvPr id="26" name="Curved Down Arrow 25"/>
          <p:cNvSpPr/>
          <p:nvPr/>
        </p:nvSpPr>
        <p:spPr>
          <a:xfrm>
            <a:off x="6539880" y="1894188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2110205" y="2025381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6336" y="3861048"/>
            <a:ext cx="1337665" cy="14988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4236" y="5013740"/>
            <a:ext cx="700490" cy="4993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8708" y="6381328"/>
            <a:ext cx="876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Consumers at Auction</a:t>
            </a:r>
            <a:r>
              <a:rPr lang="en-US" sz="1600" dirty="0" smtClean="0">
                <a:solidFill>
                  <a:schemeClr val="bg1"/>
                </a:solidFill>
              </a:rPr>
              <a:t>," Veronica Marotta, Alessandro Acquisti, and Kaifu Zhang</a:t>
            </a:r>
            <a:r>
              <a:rPr lang="en-US" sz="1600" i="1" dirty="0">
                <a:solidFill>
                  <a:schemeClr val="bg1"/>
                </a:solidFill>
              </a:rPr>
              <a:t>, ICIS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9" y="1626088"/>
            <a:ext cx="1225963" cy="11813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FEDA-2DE1-4392-869B-FEAEB2258F73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916853"/>
            <a:ext cx="127635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96571"/>
            <a:ext cx="127635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981" y="2467943"/>
            <a:ext cx="1238250" cy="16668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5856" y="2292418"/>
            <a:ext cx="3168352" cy="25678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3928" y="2407361"/>
            <a:ext cx="2372208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Ad Exchange</a:t>
            </a: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837" y="2888548"/>
            <a:ext cx="931729" cy="181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986" y="2522504"/>
            <a:ext cx="1219200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689" y="2998052"/>
            <a:ext cx="686481" cy="6066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2574" y="3577415"/>
            <a:ext cx="1728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Impression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Users parameters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Cookies</a:t>
            </a:r>
          </a:p>
          <a:p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9859" y="2043522"/>
            <a:ext cx="1304925" cy="1438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5420" y="3232117"/>
            <a:ext cx="700490" cy="499359"/>
          </a:xfrm>
          <a:prstGeom prst="rect">
            <a:avLst/>
          </a:prstGeom>
        </p:spPr>
      </p:pic>
      <p:sp>
        <p:nvSpPr>
          <p:cNvPr id="26" name="Curved Down Arrow 25"/>
          <p:cNvSpPr/>
          <p:nvPr/>
        </p:nvSpPr>
        <p:spPr>
          <a:xfrm>
            <a:off x="6539880" y="1894188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>
            <a:off x="2110205" y="2025381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flipH="1" flipV="1">
            <a:off x="6300192" y="5713716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5937" y="4900854"/>
            <a:ext cx="979376" cy="61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/>
          <a:srcRect l="4638" t="6946"/>
          <a:stretch/>
        </p:blipFill>
        <p:spPr>
          <a:xfrm>
            <a:off x="7596336" y="3933055"/>
            <a:ext cx="1300014" cy="1421401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flipH="1" flipV="1">
            <a:off x="1902233" y="5646196"/>
            <a:ext cx="1080120" cy="373323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9483" y="5028783"/>
            <a:ext cx="700490" cy="4993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38708" y="6381328"/>
            <a:ext cx="876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Consumers at Auction</a:t>
            </a:r>
            <a:r>
              <a:rPr lang="en-US" sz="1600" dirty="0" smtClean="0">
                <a:solidFill>
                  <a:schemeClr val="bg1"/>
                </a:solidFill>
              </a:rPr>
              <a:t>," Veronica Marotta, Alessandro Acquisti, and Kaifu Zhang</a:t>
            </a:r>
            <a:r>
              <a:rPr lang="en-US" sz="1600" i="1" dirty="0">
                <a:solidFill>
                  <a:schemeClr val="bg1"/>
                </a:solidFill>
              </a:rPr>
              <a:t>, ICIS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4442" y="1052736"/>
            <a:ext cx="1672054" cy="51125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6598" y="352724"/>
            <a:ext cx="1841895" cy="41563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94051" y="1637081"/>
            <a:ext cx="3827028" cy="416818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7239 0.247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123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602 L -0.3033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37639 -0.25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9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3" y="1700808"/>
            <a:ext cx="7266694" cy="41044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1FFEDA-2DE1-4392-869B-FEAEB2258F73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27584" y="2492896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232361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5105087"/>
            <a:ext cx="1375348" cy="700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492896"/>
            <a:ext cx="717715" cy="245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279" y="2622629"/>
            <a:ext cx="1291543" cy="3120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 analysis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8217" y="2323619"/>
            <a:ext cx="1376605" cy="278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0731" y="2323619"/>
            <a:ext cx="1682548" cy="278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1599" y="2314040"/>
            <a:ext cx="1865717" cy="278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1600" y="4189644"/>
            <a:ext cx="5162862" cy="158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8708" y="6381328"/>
            <a:ext cx="876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u="sng" dirty="0" smtClean="0">
                <a:solidFill>
                  <a:schemeClr val="bg1"/>
                </a:solidFill>
              </a:rPr>
              <a:t>Consumers at Auction</a:t>
            </a:r>
            <a:r>
              <a:rPr lang="en-US" sz="1600" dirty="0" smtClean="0">
                <a:solidFill>
                  <a:schemeClr val="bg1"/>
                </a:solidFill>
              </a:rPr>
              <a:t>," Veronica Marotta, Alessandro Acquisti, and Kaifu Zhang</a:t>
            </a:r>
            <a:r>
              <a:rPr lang="en-US" sz="1600" i="1" dirty="0">
                <a:solidFill>
                  <a:schemeClr val="bg1"/>
                </a:solidFill>
              </a:rPr>
              <a:t>, ICIS </a:t>
            </a:r>
            <a:r>
              <a:rPr lang="en-US" sz="1600" dirty="0" smtClean="0">
                <a:solidFill>
                  <a:schemeClr val="bg1"/>
                </a:solidFill>
              </a:rPr>
              <a:t>2015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35207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Your consumers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(Lack of) privacy is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60032" y="4365104"/>
            <a:ext cx="4032448" cy="15841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61048"/>
              </p:ext>
            </p:extLst>
          </p:nvPr>
        </p:nvGraphicFramePr>
        <p:xfrm>
          <a:off x="0" y="980728"/>
          <a:ext cx="9144000" cy="460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don’t really care about privacy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People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value both sharing and protecting information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having something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to hide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Any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personal information can be sensitive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 is about transparency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Privacy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is about </a:t>
                      </a:r>
                      <a:b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</a:b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protection from control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Big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 data will be an economic win-win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rbel" pitchFamily="34" charset="0"/>
                        </a:rPr>
                        <a:t>(Lack of) privacy is redistributive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72" y="906096"/>
            <a:ext cx="8266775" cy="5121546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en-US" dirty="0"/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 smtClean="0"/>
              <a:t>“Privacy and Human Behavior in the Age of Information”, Acquisti, Brandimarte, and Loewenstein, </a:t>
            </a:r>
            <a:r>
              <a:rPr lang="en-US" sz="2400" i="1" dirty="0" smtClean="0"/>
              <a:t>Science</a:t>
            </a:r>
            <a:r>
              <a:rPr lang="en-US" sz="2400" dirty="0" smtClean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0107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semarketing.com/wp-content/upload/Piece-of-the-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1" y="1988840"/>
            <a:ext cx="37719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oudave.com/wordpress/wp-content/uploads/2010/11/596ab7c720b4f4fb65fb81c4527e66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6" y="2071946"/>
            <a:ext cx="4036415" cy="32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841" y="365126"/>
            <a:ext cx="8726749" cy="1325563"/>
          </a:xfrm>
        </p:spPr>
        <p:txBody>
          <a:bodyPr/>
          <a:lstStyle/>
          <a:p>
            <a:r>
              <a:rPr lang="en-US" dirty="0" smtClean="0"/>
              <a:t>What “big data” do we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9436" y="1447800"/>
            <a:ext cx="8363938" cy="3188565"/>
          </a:xfrm>
          <a:prstGeom prst="rect">
            <a:avLst/>
          </a:prstGeom>
        </p:spPr>
        <p:txBody>
          <a:bodyPr/>
          <a:lstStyle>
            <a:lvl1pPr marL="460375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32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55663" indent="-3952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4"/>
              </a:buBlip>
              <a:defRPr sz="20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Google/Bing: </a:t>
            </a:r>
            <a:r>
              <a:rPr lang="en-US" sz="2400" dirty="0" smtClean="0">
                <a:solidFill>
                  <a:srgbClr val="FFFF00"/>
                </a:solidFill>
              </a:rPr>
              <a:t>economics privacy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Visit: </a:t>
            </a:r>
            <a:r>
              <a:rPr lang="en-US" sz="2400" dirty="0" smtClean="0">
                <a:solidFill>
                  <a:srgbClr val="FFFF00"/>
                </a:solidFill>
              </a:rPr>
              <a:t>http://www.heinz.cmu.edu/~acquisti/economics-privacy.htm </a:t>
            </a:r>
          </a:p>
          <a:p>
            <a:pPr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Email</a:t>
            </a:r>
            <a:r>
              <a:rPr lang="en-US" sz="2400" smtClean="0">
                <a:solidFill>
                  <a:schemeClr val="bg1"/>
                </a:solidFill>
              </a:rPr>
              <a:t>: </a:t>
            </a:r>
            <a:r>
              <a:rPr lang="en-US" sz="2400" u="sng" smtClean="0">
                <a:solidFill>
                  <a:srgbClr val="FFFF00"/>
                </a:solidFill>
              </a:rPr>
              <a:t>acquisti@andrew.cmu.edu</a:t>
            </a:r>
            <a:endParaRPr lang="en-US" sz="2400" u="sng" dirty="0" smtClean="0">
              <a:solidFill>
                <a:srgbClr val="FFFF00"/>
              </a:solidFill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457200" y="349250"/>
            <a:ext cx="8229600" cy="1250950"/>
          </a:xfrm>
          <a:prstGeom prst="rect">
            <a:avLst/>
          </a:prstGeo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itchFamily="34" charset="0"/>
                <a:cs typeface="Arial" charset="0"/>
              </a:rPr>
              <a:t>For more </a:t>
            </a:r>
            <a:r>
              <a:rPr lang="en-US" sz="4100" spc="-100" dirty="0">
                <a:ln w="3175">
                  <a:noFill/>
                </a:ln>
                <a:solidFill>
                  <a:srgbClr val="FFFF00"/>
                </a:solidFill>
                <a:latin typeface="Corbel" pitchFamily="34" charset="0"/>
                <a:cs typeface="Arial" charset="0"/>
              </a:rPr>
              <a:t>i</a:t>
            </a:r>
            <a:r>
              <a:rPr kumimoji="0" lang="en-US" sz="4100" b="0" i="0" u="none" strike="noStrike" kern="1200" cap="none" spc="-100" normalizeH="0" baseline="0" noProof="0" dirty="0" err="1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itchFamily="34" charset="0"/>
                <a:cs typeface="Arial" charset="0"/>
              </a:rPr>
              <a:t>nformation</a:t>
            </a:r>
            <a:endParaRPr kumimoji="0" lang="en-US" sz="4100" b="0" i="0" u="none" strike="noStrike" kern="1200" cap="none" spc="-100" normalizeH="0" baseline="0" noProof="0" dirty="0" smtClean="0">
              <a:ln w="3175">
                <a:noFill/>
              </a:ln>
              <a:solidFill>
                <a:srgbClr val="FFFF00"/>
              </a:solidFill>
              <a:effectLst/>
              <a:uLnTx/>
              <a:uFillTx/>
              <a:latin typeface="Corbe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2109"/>
          <a:stretch/>
        </p:blipFill>
        <p:spPr bwMode="auto">
          <a:xfrm>
            <a:off x="3542167" y="3624193"/>
            <a:ext cx="20596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45" y="3809871"/>
            <a:ext cx="2362200" cy="23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948" y="3140968"/>
            <a:ext cx="2269605" cy="31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502" y="1052736"/>
            <a:ext cx="324449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http://upload.wikimedia.org/wikipedia/commons/4/4a/Rembrandt_Harmensz._van_Rijn_0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0" y="548680"/>
            <a:ext cx="2302302" cy="30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ndokri.files.wordpress.com/2012/01/quran-tafseer-urdu_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23" y="188640"/>
            <a:ext cx="1952510" cy="30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lvl="1" eaLnBrk="1" hangingPunct="1"/>
            <a:endParaRPr lang="en-US" sz="20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2" name="Picture 2" descr="http://enblocdesigndotcom.files.wordpress.com/2012/02/natoire-the-expulsion-from-parad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5107"/>
            <a:ext cx="4680520" cy="63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lvl="1" eaLnBrk="1" hangingPunct="1"/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2050" name="Picture 2" descr="http://31.media.tumblr.com/tumblr_ldmyr5lBEp1qd3ppyo1_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533400"/>
            <a:ext cx="4038600" cy="58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Why should we care?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6928" y="1524536"/>
            <a:ext cx="7830144" cy="40324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0" kern="120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Privacy norms, desires, expectations, and behaviors take profoundly different forms across cultures and societies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And yet, </a:t>
            </a:r>
            <a:r>
              <a:rPr lang="en-US" sz="2800" dirty="0" smtClean="0">
                <a:solidFill>
                  <a:schemeClr val="bg1"/>
                </a:solidFill>
              </a:rPr>
              <a:t>evidence of privacy </a:t>
            </a:r>
            <a:r>
              <a:rPr lang="en-US" sz="2800" dirty="0">
                <a:solidFill>
                  <a:schemeClr val="bg1"/>
                </a:solidFill>
              </a:rPr>
              <a:t>seeking behavior </a:t>
            </a:r>
            <a:r>
              <a:rPr lang="en-US" sz="2800" dirty="0" smtClean="0">
                <a:solidFill>
                  <a:schemeClr val="bg1"/>
                </a:solidFill>
              </a:rPr>
              <a:t>seems to </a:t>
            </a:r>
            <a:r>
              <a:rPr lang="en-US" sz="2800" dirty="0">
                <a:solidFill>
                  <a:schemeClr val="bg1"/>
                </a:solidFill>
              </a:rPr>
              <a:t>be found </a:t>
            </a: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 smtClean="0"/>
              <a:t>all </a:t>
            </a:r>
            <a:r>
              <a:rPr lang="en-US" sz="2800" dirty="0"/>
              <a:t>cultures across time and space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Altman (1977): Privacy is simultaneously culturally universal and culturally specific</a:t>
            </a:r>
          </a:p>
        </p:txBody>
      </p:sp>
    </p:spTree>
    <p:extLst>
      <p:ext uri="{BB962C8B-B14F-4D97-AF65-F5344CB8AC3E}">
        <p14:creationId xmlns:p14="http://schemas.microsoft.com/office/powerpoint/2010/main" val="6253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1234</Words>
  <Application>Microsoft Office PowerPoint</Application>
  <PresentationFormat>On-screen Show (4:3)</PresentationFormat>
  <Paragraphs>226</Paragraphs>
  <Slides>51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宋体</vt:lpstr>
      <vt:lpstr>Arial</vt:lpstr>
      <vt:lpstr>Arial Rounded MT Bold</vt:lpstr>
      <vt:lpstr>Arial Unicode MS</vt:lpstr>
      <vt:lpstr>Calibri</vt:lpstr>
      <vt:lpstr>Corbel</vt:lpstr>
      <vt:lpstr>Wingdings</vt:lpstr>
      <vt:lpstr>Wingdings 2</vt:lpstr>
      <vt:lpstr>Wingdings 3</vt:lpstr>
      <vt:lpstr>Module</vt:lpstr>
      <vt:lpstr>Privacy in the Age of Augmented Reality: (Re)Framing the Debate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“accretion”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The Empirics of Health Privacy</vt:lpstr>
      <vt:lpstr>Real Time Bidding (RTB)</vt:lpstr>
      <vt:lpstr>PowerPoint Presentation</vt:lpstr>
      <vt:lpstr>PowerPoint Presentation</vt:lpstr>
      <vt:lpstr>Welfare analysis</vt:lpstr>
      <vt:lpstr>PowerPoint Presentation</vt:lpstr>
      <vt:lpstr>PowerPoint Presentation</vt:lpstr>
      <vt:lpstr>What “big data” do we want?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2017-02-13T21:23:59Z</dcterms:created>
  <dcterms:modified xsi:type="dcterms:W3CDTF">2017-02-28T21:40:44Z</dcterms:modified>
</cp:coreProperties>
</file>