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  <p:sldMasterId id="2147483822" r:id="rId2"/>
    <p:sldMasterId id="2147483824" r:id="rId3"/>
  </p:sldMasterIdLst>
  <p:notesMasterIdLst>
    <p:notesMasterId r:id="rId12"/>
  </p:notesMasterIdLst>
  <p:sldIdLst>
    <p:sldId id="1122" r:id="rId4"/>
    <p:sldId id="1123" r:id="rId5"/>
    <p:sldId id="531" r:id="rId6"/>
    <p:sldId id="713" r:id="rId7"/>
    <p:sldId id="1124" r:id="rId8"/>
    <p:sldId id="517" r:id="rId9"/>
    <p:sldId id="1125" r:id="rId10"/>
    <p:sldId id="1120" r:id="rId11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" id="{87F3ED0A-941F-8342-BEF3-61C9013A5B60}">
          <p14:sldIdLst>
            <p14:sldId id="1122"/>
            <p14:sldId id="1123"/>
            <p14:sldId id="531"/>
            <p14:sldId id="713"/>
            <p14:sldId id="1124"/>
            <p14:sldId id="517"/>
            <p14:sldId id="1125"/>
            <p14:sldId id="11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19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2995"/>
  </p:normalViewPr>
  <p:slideViewPr>
    <p:cSldViewPr snapToGrid="0" snapToObjects="1">
      <p:cViewPr varScale="1">
        <p:scale>
          <a:sx n="137" d="100"/>
          <a:sy n="137" d="100"/>
        </p:scale>
        <p:origin x="200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A1D3D-7388-194B-9A0C-6BEBF0E22D90}" type="datetimeFigureOut">
              <a:rPr lang="en-US" smtClean="0"/>
              <a:t>6/29/20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034F1-9CDB-1A44-86D3-715EE478F1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12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52f762c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852f762c9b_0_0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g852f762c9b_0_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9057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960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256C91-2A37-4529-913D-57482EB2672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5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482453"/>
            <a:ext cx="10515600" cy="636803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Topic/Title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2117482"/>
            <a:ext cx="10515600" cy="52889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9A7DB3-9407-4B42-BE21-D7F898B9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604579"/>
            <a:ext cx="7123113" cy="40384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915178-971E-804D-B32F-05ACD7FADB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008419"/>
            <a:ext cx="7123113" cy="84137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Title/Designation/Program Name (HNZ ’XX)</a:t>
            </a:r>
          </a:p>
        </p:txBody>
      </p:sp>
    </p:spTree>
    <p:extLst>
      <p:ext uri="{BB962C8B-B14F-4D97-AF65-F5344CB8AC3E}">
        <p14:creationId xmlns:p14="http://schemas.microsoft.com/office/powerpoint/2010/main" val="1324186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8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AB3B6F-D4EB-0D48-9998-0487CE560C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78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0000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39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0677" y="1662545"/>
            <a:ext cx="10515600" cy="1871230"/>
          </a:xfrm>
        </p:spPr>
        <p:txBody>
          <a:bodyPr anchor="b"/>
          <a:lstStyle>
            <a:lvl1pPr algn="r">
              <a:defRPr sz="6000" i="1"/>
            </a:lvl1pPr>
          </a:lstStyle>
          <a:p>
            <a:r>
              <a:rPr lang="en-US" dirty="0"/>
              <a:t>“Quote Slide Quote Slide Quote Slide Quote Slide”</a:t>
            </a:r>
          </a:p>
        </p:txBody>
      </p:sp>
    </p:spTree>
    <p:extLst>
      <p:ext uri="{BB962C8B-B14F-4D97-AF65-F5344CB8AC3E}">
        <p14:creationId xmlns:p14="http://schemas.microsoft.com/office/powerpoint/2010/main" val="1877756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3739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9418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7241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294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8418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689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 bwMode="auto">
          <a:xfrm flipH="1">
            <a:off x="0" y="6477000"/>
            <a:ext cx="898467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BB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672" y="5805238"/>
            <a:ext cx="3058391" cy="102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A6192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A6192E"/>
        </a:buClr>
        <a:buSzPct val="80000"/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6192E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6192E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6192E"/>
        </a:buClr>
        <a:buFont typeface="Wingdings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6192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3777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053851-67D9-EF44-91D3-34FD3AD16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8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Jabowser@cmu.edu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884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852f762c9b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Zoom Logistics</a:t>
            </a:r>
            <a:endParaRPr dirty="0"/>
          </a:p>
        </p:txBody>
      </p:sp>
      <p:sp>
        <p:nvSpPr>
          <p:cNvPr id="98" name="Google Shape;98;g852f762c9b_0_0"/>
          <p:cNvSpPr txBox="1">
            <a:spLocks noGrp="1"/>
          </p:cNvSpPr>
          <p:nvPr>
            <p:ph type="body" idx="1"/>
          </p:nvPr>
        </p:nvSpPr>
        <p:spPr>
          <a:xfrm>
            <a:off x="305000" y="1517175"/>
            <a:ext cx="5675095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7660" algn="l" rtl="0">
              <a:spcBef>
                <a:spcPts val="1000"/>
              </a:spcBef>
              <a:spcAft>
                <a:spcPts val="0"/>
              </a:spcAft>
              <a:buSzPts val="1560"/>
              <a:buChar char="o"/>
            </a:pPr>
            <a:r>
              <a:rPr lang="en-US" dirty="0"/>
              <a:t>Meeting is being recorded</a:t>
            </a:r>
          </a:p>
          <a:p>
            <a:pPr marL="457200" lvl="0" indent="-327660" algn="l" rtl="0">
              <a:spcBef>
                <a:spcPts val="1000"/>
              </a:spcBef>
              <a:spcAft>
                <a:spcPts val="0"/>
              </a:spcAft>
              <a:buSzPts val="1560"/>
              <a:buChar char="o"/>
            </a:pPr>
            <a:r>
              <a:rPr lang="en-US" dirty="0"/>
              <a:t>Mute to avoid background noise</a:t>
            </a:r>
          </a:p>
          <a:p>
            <a:pPr marL="457200" lvl="0" indent="-327660" algn="l" rtl="0">
              <a:spcBef>
                <a:spcPts val="1000"/>
              </a:spcBef>
              <a:spcAft>
                <a:spcPts val="0"/>
              </a:spcAft>
              <a:buSzPts val="1560"/>
              <a:buChar char="o"/>
            </a:pPr>
            <a:r>
              <a:rPr lang="en-US" dirty="0"/>
              <a:t>View: Exit Full Screen or Active Speaker View</a:t>
            </a:r>
          </a:p>
          <a:p>
            <a:pPr marL="457200" lvl="0" indent="-327660" algn="l" rtl="0">
              <a:spcBef>
                <a:spcPts val="1000"/>
              </a:spcBef>
              <a:spcAft>
                <a:spcPts val="0"/>
              </a:spcAft>
              <a:buSzPts val="1560"/>
              <a:buChar char="o"/>
            </a:pPr>
            <a:r>
              <a:rPr lang="en-US" dirty="0"/>
              <a:t>If your audio sounds choppy, try stopping your video</a:t>
            </a:r>
          </a:p>
          <a:p>
            <a:pPr marL="457200" lvl="0" indent="-327660" algn="l" rtl="0">
              <a:spcBef>
                <a:spcPts val="1000"/>
              </a:spcBef>
              <a:spcAft>
                <a:spcPts val="0"/>
              </a:spcAft>
              <a:buSzPts val="1560"/>
              <a:buChar char="o"/>
            </a:pPr>
            <a:r>
              <a:rPr lang="en-US" dirty="0"/>
              <a:t>Functions we will use today for audience questions: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dirty="0"/>
              <a:t>Chat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dirty="0"/>
              <a:t>Yes / No buttons</a:t>
            </a:r>
            <a:endParaRPr dirty="0"/>
          </a:p>
        </p:txBody>
      </p:sp>
      <p:pic>
        <p:nvPicPr>
          <p:cNvPr id="99" name="Google Shape;99;g852f762c9b_0_0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57582"/>
          <a:stretch/>
        </p:blipFill>
        <p:spPr>
          <a:xfrm>
            <a:off x="7311293" y="3918800"/>
            <a:ext cx="2470182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852f762c9b_0_0"/>
          <p:cNvPicPr preferRelativeResize="0"/>
          <p:nvPr/>
        </p:nvPicPr>
        <p:blipFill rotWithShape="1">
          <a:blip r:embed="rId4">
            <a:alphaModFix/>
          </a:blip>
          <a:srcRect t="90821"/>
          <a:stretch/>
        </p:blipFill>
        <p:spPr>
          <a:xfrm>
            <a:off x="7347188" y="5204022"/>
            <a:ext cx="4782313" cy="29831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852f762c9b_0_0"/>
          <p:cNvSpPr/>
          <p:nvPr/>
        </p:nvSpPr>
        <p:spPr>
          <a:xfrm>
            <a:off x="9399875" y="5173925"/>
            <a:ext cx="409800" cy="3585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g852f762c9b_0_0"/>
          <p:cNvSpPr/>
          <p:nvPr/>
        </p:nvSpPr>
        <p:spPr>
          <a:xfrm>
            <a:off x="8940800" y="5173925"/>
            <a:ext cx="409800" cy="3585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04" name="Google Shape;104;g852f762c9b_0_0"/>
          <p:cNvCxnSpPr>
            <a:stCxn id="102" idx="0"/>
          </p:cNvCxnSpPr>
          <p:nvPr/>
        </p:nvCxnSpPr>
        <p:spPr>
          <a:xfrm flipH="1" flipV="1">
            <a:off x="8792475" y="4342625"/>
            <a:ext cx="353225" cy="83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5" name="Google Shape;105;g852f762c9b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45201" y="2453788"/>
            <a:ext cx="2429672" cy="259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852f762c9b_0_0"/>
          <p:cNvSpPr/>
          <p:nvPr/>
        </p:nvSpPr>
        <p:spPr>
          <a:xfrm>
            <a:off x="9834881" y="4388580"/>
            <a:ext cx="766200" cy="2544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07" name="Google Shape;107;g852f762c9b_0_0"/>
          <p:cNvCxnSpPr>
            <a:stCxn id="101" idx="0"/>
          </p:cNvCxnSpPr>
          <p:nvPr/>
        </p:nvCxnSpPr>
        <p:spPr>
          <a:xfrm flipV="1">
            <a:off x="9604775" y="4645533"/>
            <a:ext cx="176700" cy="52839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873" y="1720922"/>
            <a:ext cx="6096000" cy="685800"/>
          </a:xfrm>
          <a:prstGeom prst="rect">
            <a:avLst/>
          </a:prstGeom>
        </p:spPr>
      </p:pic>
      <p:cxnSp>
        <p:nvCxnSpPr>
          <p:cNvPr id="14" name="Google Shape;104;g852f762c9b_0_0"/>
          <p:cNvCxnSpPr/>
          <p:nvPr/>
        </p:nvCxnSpPr>
        <p:spPr>
          <a:xfrm flipV="1">
            <a:off x="5708469" y="1854926"/>
            <a:ext cx="2390502" cy="91182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032690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56018" y="109257"/>
            <a:ext cx="10002253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Master of Arts Management (MAM) Team </a:t>
            </a:r>
            <a:br>
              <a:rPr lang="en-US" dirty="0"/>
            </a:br>
            <a:r>
              <a:rPr lang="en-US" dirty="0"/>
              <a:t> </a:t>
            </a:r>
            <a:r>
              <a:rPr lang="en-US" b="1" dirty="0"/>
              <a:t>It Takes a Village!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08120" y="2923373"/>
            <a:ext cx="4360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Matthew Spangler</a:t>
            </a:r>
          </a:p>
          <a:p>
            <a:pPr algn="l"/>
            <a:r>
              <a:rPr lang="en-US" dirty="0">
                <a:latin typeface="+mn-lt"/>
              </a:rPr>
              <a:t>Assistant Director, Career Services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4996" y="6013535"/>
            <a:ext cx="3925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(in addition to the super helpful Admissions and Financial Aid staff, alumni, and your peers too!)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61255" y="1686596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Jessica Bowser Acrie</a:t>
            </a:r>
          </a:p>
          <a:p>
            <a:pPr algn="l"/>
            <a:r>
              <a:rPr lang="en-US" dirty="0">
                <a:latin typeface="+mn-lt"/>
              </a:rPr>
              <a:t>Program Director and Academic Advisor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31473" y="3215485"/>
            <a:ext cx="2755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Brett Crawford</a:t>
            </a:r>
            <a:endParaRPr lang="en-US" dirty="0">
              <a:latin typeface="+mn-lt"/>
            </a:endParaRPr>
          </a:p>
          <a:p>
            <a:pPr algn="l"/>
            <a:r>
              <a:rPr lang="en-US" dirty="0">
                <a:latin typeface="+mn-lt"/>
              </a:rPr>
              <a:t>Faculty Chair and Academic Advisor</a:t>
            </a:r>
          </a:p>
        </p:txBody>
      </p:sp>
      <p:pic>
        <p:nvPicPr>
          <p:cNvPr id="15" name="Picture 3" descr="C:\Users\kheidema\Pictures\Headshots\brettsqua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39" y="2908501"/>
            <a:ext cx="1230314" cy="123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16"/>
          <a:stretch/>
        </p:blipFill>
        <p:spPr>
          <a:xfrm>
            <a:off x="611505" y="4436296"/>
            <a:ext cx="1205982" cy="11509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5323" y="4468876"/>
            <a:ext cx="2755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Leslie Donaldson</a:t>
            </a:r>
            <a:endParaRPr lang="en-US" dirty="0">
              <a:latin typeface="+mn-lt"/>
            </a:endParaRPr>
          </a:p>
          <a:p>
            <a:pPr algn="l"/>
            <a:r>
              <a:rPr lang="en-US" dirty="0">
                <a:latin typeface="+mn-lt"/>
              </a:rPr>
              <a:t>Academic Advisor and Faculty</a:t>
            </a:r>
            <a:endParaRPr lang="en-US" sz="14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A9C058-834A-44D1-B2AC-FD6C3B856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9" y="1432236"/>
            <a:ext cx="1214334" cy="1077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5C96E6-D705-4B69-917E-43E6772E5E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12" y="2380658"/>
            <a:ext cx="1143000" cy="1143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46AC17-089E-4652-970E-E88A677CAE35}"/>
              </a:ext>
            </a:extLst>
          </p:cNvPr>
          <p:cNvSpPr/>
          <p:nvPr/>
        </p:nvSpPr>
        <p:spPr>
          <a:xfrm>
            <a:off x="5635255" y="4011571"/>
            <a:ext cx="6474298" cy="1837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/>
              <a:t>David Gurwin, </a:t>
            </a:r>
            <a:r>
              <a:rPr lang="en-US" sz="1600" dirty="0"/>
              <a:t>Esq. – Arts/Entertainment Lawyer, Buchanan Ingersoll</a:t>
            </a:r>
          </a:p>
          <a:p>
            <a:pPr eaLnBrk="1" hangingPunct="1">
              <a:lnSpc>
                <a:spcPct val="120000"/>
              </a:lnSpc>
            </a:pPr>
            <a:r>
              <a:rPr lang="en-US" sz="1600" b="1" dirty="0"/>
              <a:t>Kevin McMahon </a:t>
            </a:r>
            <a:r>
              <a:rPr lang="en-US" sz="1600" dirty="0"/>
              <a:t>- CEO, Pittsburgh Cultural Trust</a:t>
            </a:r>
          </a:p>
          <a:p>
            <a:pPr eaLnBrk="1" hangingPunct="1">
              <a:lnSpc>
                <a:spcPct val="120000"/>
              </a:lnSpc>
            </a:pPr>
            <a:r>
              <a:rPr lang="en-US" sz="1600" b="1" dirty="0"/>
              <a:t>James McMahon </a:t>
            </a:r>
            <a:r>
              <a:rPr lang="en-US" sz="1600" dirty="0"/>
              <a:t>– Chief Executive Officer, Educational Foundation, Community College of Allegheny County</a:t>
            </a:r>
          </a:p>
          <a:p>
            <a:pPr eaLnBrk="1" hangingPunct="1">
              <a:lnSpc>
                <a:spcPct val="120000"/>
              </a:lnSpc>
            </a:pPr>
            <a:r>
              <a:rPr lang="en-US" sz="1600" b="1" dirty="0"/>
              <a:t>Randal Miller </a:t>
            </a:r>
            <a:r>
              <a:rPr lang="en-US" sz="1600" dirty="0"/>
              <a:t>– Director of Programming, Pittsburgh Cultural Trust</a:t>
            </a:r>
            <a:endParaRPr lang="en-US" sz="1600" b="1" dirty="0"/>
          </a:p>
          <a:p>
            <a:pPr eaLnBrk="1" hangingPunct="1">
              <a:lnSpc>
                <a:spcPct val="120000"/>
              </a:lnSpc>
            </a:pPr>
            <a:r>
              <a:rPr lang="en-US" sz="1600" b="1" dirty="0"/>
              <a:t>Jeff Poulin </a:t>
            </a:r>
            <a:r>
              <a:rPr lang="en-US" sz="1600" dirty="0"/>
              <a:t>– Arts Education Manager, Americans for the Art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CF2FCD-CDCC-445D-A1E9-7EC37B2B25CF}"/>
              </a:ext>
            </a:extLst>
          </p:cNvPr>
          <p:cNvSpPr txBox="1"/>
          <p:nvPr/>
        </p:nvSpPr>
        <p:spPr>
          <a:xfrm>
            <a:off x="7541987" y="3611461"/>
            <a:ext cx="2277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Adjunct Faculty</a:t>
            </a:r>
          </a:p>
        </p:txBody>
      </p:sp>
      <p:pic>
        <p:nvPicPr>
          <p:cNvPr id="14" name="Picture 2" descr="http://www.honorscollege.pitt.edu/sites/default/files/imagecache/person-detail-page/person-images/ross.jpg">
            <a:extLst>
              <a:ext uri="{FF2B5EF4-FFF2-40B4-BE49-F238E27FC236}">
                <a16:creationId xmlns:a16="http://schemas.microsoft.com/office/drawing/2014/main" id="{120BAA67-6836-433C-A0D2-119481C40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145" y="1079824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AD371B-5B23-45DE-BC1A-744E1D9872CA}"/>
              </a:ext>
            </a:extLst>
          </p:cNvPr>
          <p:cNvSpPr txBox="1"/>
          <p:nvPr/>
        </p:nvSpPr>
        <p:spPr>
          <a:xfrm>
            <a:off x="6970617" y="1607960"/>
            <a:ext cx="2946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+mn-lt"/>
              </a:rPr>
              <a:t>Ross Reilly</a:t>
            </a:r>
            <a:endParaRPr lang="en-US" dirty="0">
              <a:latin typeface="+mn-lt"/>
            </a:endParaRPr>
          </a:p>
          <a:p>
            <a:pPr algn="l"/>
            <a:r>
              <a:rPr lang="en-US" dirty="0">
                <a:latin typeface="+mn-lt"/>
              </a:rPr>
              <a:t>Senior Academic Coordinator</a:t>
            </a:r>
          </a:p>
        </p:txBody>
      </p:sp>
    </p:spTree>
    <p:extLst>
      <p:ext uri="{BB962C8B-B14F-4D97-AF65-F5344CB8AC3E}">
        <p14:creationId xmlns:p14="http://schemas.microsoft.com/office/powerpoint/2010/main" val="420281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634668D-7ED6-284C-A375-F941CDE73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87" y="1592297"/>
            <a:ext cx="3723174" cy="2110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6C047B-2607-6C48-BB1D-36B405CFA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1" y="1538980"/>
            <a:ext cx="3544224" cy="2206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353" y="4318893"/>
            <a:ext cx="9026290" cy="122770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Either way:</a:t>
            </a:r>
            <a:br>
              <a:rPr lang="en-US" dirty="0"/>
            </a:br>
            <a:r>
              <a:rPr lang="en-US" dirty="0"/>
              <a:t>CMU is Committed to MAM Community* </a:t>
            </a:r>
            <a:endParaRPr lang="en-US" dirty="0">
              <a:solidFill>
                <a:srgbClr val="A6192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86772" y="3928731"/>
            <a:ext cx="3653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A6192E"/>
                </a:solidFill>
                <a:latin typeface="Calibri" panose="020F0502020204030204"/>
              </a:rPr>
              <a:t>Campus, Hamburg Hall</a:t>
            </a:r>
          </a:p>
        </p:txBody>
      </p:sp>
      <p:sp>
        <p:nvSpPr>
          <p:cNvPr id="7" name="Rectangle 6"/>
          <p:cNvSpPr/>
          <p:nvPr/>
        </p:nvSpPr>
        <p:spPr>
          <a:xfrm>
            <a:off x="249946" y="3928731"/>
            <a:ext cx="3605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A6192E"/>
                </a:solidFill>
                <a:latin typeface="Calibri" panose="020F0502020204030204"/>
              </a:rPr>
              <a:t>Pittsburgh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89533" y="3913088"/>
            <a:ext cx="3552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A6192E"/>
                </a:solidFill>
                <a:latin typeface="Calibri" panose="020F0502020204030204"/>
              </a:rPr>
              <a:t>Remotely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3A453FC-FE65-48EF-BF7F-6DF630BC7171}"/>
              </a:ext>
            </a:extLst>
          </p:cNvPr>
          <p:cNvSpPr txBox="1">
            <a:spLocks/>
          </p:cNvSpPr>
          <p:nvPr/>
        </p:nvSpPr>
        <p:spPr>
          <a:xfrm>
            <a:off x="755663" y="3038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A6192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dirty="0"/>
              <a:t>This Fall: Pittsburgh or Remote?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B9A3AF-8D6F-4C1E-9C97-E2482D047DE0}"/>
              </a:ext>
            </a:extLst>
          </p:cNvPr>
          <p:cNvSpPr txBox="1"/>
          <p:nvPr/>
        </p:nvSpPr>
        <p:spPr>
          <a:xfrm>
            <a:off x="1892594" y="5553725"/>
            <a:ext cx="7049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</a:t>
            </a:r>
            <a:r>
              <a:rPr lang="en-US" i="1" dirty="0"/>
              <a:t>Communities aren’t perfect. Communities take effort and investment from all people involved whether in-person, on-line, or social distancing.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0C6931-5F3F-4EAB-8A54-938E0F5247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221" y="1615790"/>
            <a:ext cx="3797144" cy="210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7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D5F9E-2C46-4F64-A79C-CB725EEAA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72" y="237535"/>
            <a:ext cx="10515600" cy="1325563"/>
          </a:xfrm>
        </p:spPr>
        <p:txBody>
          <a:bodyPr/>
          <a:lstStyle/>
          <a:p>
            <a:r>
              <a:rPr lang="en-US" dirty="0"/>
              <a:t>Say Hello!</a:t>
            </a:r>
          </a:p>
        </p:txBody>
      </p:sp>
      <p:pic>
        <p:nvPicPr>
          <p:cNvPr id="4" name="Picture 2" descr="http://eofdreams.com/data_images/dreams/people/people-10.jpg">
            <a:extLst>
              <a:ext uri="{FF2B5EF4-FFF2-40B4-BE49-F238E27FC236}">
                <a16:creationId xmlns:a16="http://schemas.microsoft.com/office/drawing/2014/main" id="{84A5A689-010E-46EF-BDC7-43D58F8482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750" y="1400322"/>
            <a:ext cx="6376463" cy="42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238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Hello my name is Jessica!</a:t>
            </a:r>
            <a:br>
              <a:rPr lang="en-US" dirty="0"/>
            </a:br>
            <a:r>
              <a:rPr lang="en-US" sz="1600" dirty="0"/>
              <a:t>Pronouns: She/Her/Hers</a:t>
            </a:r>
            <a:endParaRPr lang="en-US" b="1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89734" y="1690688"/>
            <a:ext cx="3886200" cy="4100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</a:rPr>
              <a:t>Current Role</a:t>
            </a:r>
          </a:p>
          <a:p>
            <a:pPr lvl="1" eaLnBrk="1" hangingPunct="1"/>
            <a:r>
              <a:rPr lang="en-US" sz="2000" dirty="0"/>
              <a:t>Director, Master of Arts Management Program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</a:rPr>
              <a:t>Areas of Expertise</a:t>
            </a:r>
          </a:p>
          <a:p>
            <a:pPr lvl="1"/>
            <a:r>
              <a:rPr lang="en-US" sz="2000" dirty="0"/>
              <a:t>Navigating Bureaucracy</a:t>
            </a:r>
          </a:p>
          <a:p>
            <a:pPr lvl="1" eaLnBrk="1" hangingPunct="1"/>
            <a:r>
              <a:rPr lang="en-US" sz="2000" dirty="0"/>
              <a:t>Relationship Management </a:t>
            </a:r>
          </a:p>
          <a:p>
            <a:pPr lvl="1" eaLnBrk="1" hangingPunct="1"/>
            <a:r>
              <a:rPr lang="en-US" sz="2000" dirty="0"/>
              <a:t>Career Advising</a:t>
            </a:r>
          </a:p>
          <a:p>
            <a:pPr lvl="1" eaLnBrk="1" hangingPunct="1"/>
            <a:r>
              <a:rPr lang="en-US" sz="2000" dirty="0"/>
              <a:t>Fundraising</a:t>
            </a:r>
          </a:p>
          <a:p>
            <a:pPr lvl="1" eaLnBrk="1" hangingPunct="1"/>
            <a:r>
              <a:rPr lang="en-US" sz="2000" dirty="0"/>
              <a:t>Event Management</a:t>
            </a:r>
          </a:p>
          <a:p>
            <a:pPr lvl="1" eaLnBrk="1" hangingPunct="1"/>
            <a:r>
              <a:rPr lang="en-US" sz="2000" dirty="0"/>
              <a:t>Ticketing</a:t>
            </a:r>
          </a:p>
          <a:p>
            <a:pPr lvl="1" eaLnBrk="1" hangingPunct="1"/>
            <a:r>
              <a:rPr lang="en-US" sz="2000" dirty="0"/>
              <a:t>Networking </a:t>
            </a:r>
          </a:p>
          <a:p>
            <a:pPr lvl="1" eaLnBrk="1" hangingPunct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lvl="1" eaLnBrk="1" hangingPunct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914789" y="1690688"/>
            <a:ext cx="3886200" cy="43117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</a:rPr>
              <a:t>20 Years Arts Experience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Individual Giving Manager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NYC Union Box Office Manager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Theatre Producer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General Management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Telefundraiser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Program Coordinator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Playwright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Fiber Arts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</a:rPr>
              <a:t>Education</a:t>
            </a:r>
          </a:p>
          <a:p>
            <a:pPr lvl="1"/>
            <a:r>
              <a:rPr lang="en-US" sz="2000" dirty="0"/>
              <a:t>MAM, Carnegie Mellon University</a:t>
            </a:r>
          </a:p>
          <a:p>
            <a:pPr lvl="1"/>
            <a:r>
              <a:rPr lang="en-US" sz="2000" dirty="0"/>
              <a:t>BFA, Point Park University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561" y="3817089"/>
            <a:ext cx="1875239" cy="181816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F877339-446C-4D49-9677-FD2F1FC54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5948" y="1210450"/>
            <a:ext cx="1561446" cy="228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555A59-9956-4F8D-BB5D-415932220DE1}"/>
              </a:ext>
            </a:extLst>
          </p:cNvPr>
          <p:cNvSpPr txBox="1"/>
          <p:nvPr/>
        </p:nvSpPr>
        <p:spPr>
          <a:xfrm>
            <a:off x="9577394" y="2790240"/>
            <a:ext cx="2503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Email:</a:t>
            </a:r>
          </a:p>
          <a:p>
            <a:r>
              <a:rPr lang="en-US" sz="2000" dirty="0">
                <a:hlinkClick r:id="rId5"/>
              </a:rPr>
              <a:t>Jabowser@cmu.edu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803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ADB49-8EF6-4BA4-A1F5-CF790B78F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2020 MAM Orientation Schedule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B186EFC-35C7-44C4-8D35-436B99135C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758363"/>
              </p:ext>
            </p:extLst>
          </p:nvPr>
        </p:nvGraphicFramePr>
        <p:xfrm>
          <a:off x="393405" y="1456662"/>
          <a:ext cx="11578855" cy="30492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0535">
                  <a:extLst>
                    <a:ext uri="{9D8B030D-6E8A-4147-A177-3AD203B41FA5}">
                      <a16:colId xmlns:a16="http://schemas.microsoft.com/office/drawing/2014/main" val="2642530069"/>
                    </a:ext>
                  </a:extLst>
                </a:gridCol>
                <a:gridCol w="2038841">
                  <a:extLst>
                    <a:ext uri="{9D8B030D-6E8A-4147-A177-3AD203B41FA5}">
                      <a16:colId xmlns:a16="http://schemas.microsoft.com/office/drawing/2014/main" val="860357695"/>
                    </a:ext>
                  </a:extLst>
                </a:gridCol>
                <a:gridCol w="2690038">
                  <a:extLst>
                    <a:ext uri="{9D8B030D-6E8A-4147-A177-3AD203B41FA5}">
                      <a16:colId xmlns:a16="http://schemas.microsoft.com/office/drawing/2014/main" val="3139907227"/>
                    </a:ext>
                  </a:extLst>
                </a:gridCol>
                <a:gridCol w="1499190">
                  <a:extLst>
                    <a:ext uri="{9D8B030D-6E8A-4147-A177-3AD203B41FA5}">
                      <a16:colId xmlns:a16="http://schemas.microsoft.com/office/drawing/2014/main" val="580071551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val="3675467976"/>
                    </a:ext>
                  </a:extLst>
                </a:gridCol>
              </a:tblGrid>
              <a:tr h="27644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Cohort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Date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1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Time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Duration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Topic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188628"/>
                  </a:ext>
                </a:extLst>
              </a:tr>
              <a:tr h="5103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MAM/MEIM 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Monday 6.29.2020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6:00pm LA/9:00pm Pitt/ 9:00am Beijing</a:t>
                      </a:r>
                      <a:endParaRPr lang="de-DE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45 -60 minutes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Ask Me Anything: Placement Exams 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512165"/>
                  </a:ext>
                </a:extLst>
              </a:tr>
              <a:tr h="4890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MAM/MEIM 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Monday 7.20.2020 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9am LA/12:00pm Pittsburgh/ 12:00am Beijing</a:t>
                      </a:r>
                      <a:endParaRPr lang="de-DE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 minutes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Digital Toolbox for Success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4066035"/>
                  </a:ext>
                </a:extLst>
              </a:tr>
              <a:tr h="52746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MAM/MEIM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Monday 7.27.2020 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9:00am LA/ 12:00pm Pittsburgh/ 12:00am  Beijing </a:t>
                      </a:r>
                      <a:endParaRPr lang="de-DE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45 -60 minutes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MAM/MEIM Faculty Panel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731187"/>
                  </a:ext>
                </a:extLst>
              </a:tr>
              <a:tr h="28624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MAM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Monday 8.10.2020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9:00AM Pittsburgh / 9:00pm Beijing; 1:00pm Pittsburgh 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hour 15 mins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Curriculum Overview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3111185"/>
                  </a:ext>
                </a:extLst>
              </a:tr>
            </a:tbl>
          </a:graphicData>
        </a:graphic>
      </p:graphicFrame>
      <p:pic>
        <p:nvPicPr>
          <p:cNvPr id="4" name="Picture 3" descr="C:\Users\kheidema\Pictures\Graduation\041-2.jpg">
            <a:extLst>
              <a:ext uri="{FF2B5EF4-FFF2-40B4-BE49-F238E27FC236}">
                <a16:creationId xmlns:a16="http://schemas.microsoft.com/office/drawing/2014/main" id="{F04E641A-E5ED-4C01-A97C-098FD4B5219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5" y="4877463"/>
            <a:ext cx="8420986" cy="1459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9536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292" y="64659"/>
            <a:ext cx="10515600" cy="1325563"/>
          </a:xfrm>
        </p:spPr>
        <p:txBody>
          <a:bodyPr/>
          <a:lstStyle/>
          <a:p>
            <a:r>
              <a:rPr lang="en-US" dirty="0"/>
              <a:t>MAM 2s Meet MAM 1s Zoom Panel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440395"/>
              </p:ext>
            </p:extLst>
          </p:nvPr>
        </p:nvGraphicFramePr>
        <p:xfrm>
          <a:off x="1073833" y="1375102"/>
          <a:ext cx="10044333" cy="44875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48111">
                  <a:extLst>
                    <a:ext uri="{9D8B030D-6E8A-4147-A177-3AD203B41FA5}">
                      <a16:colId xmlns:a16="http://schemas.microsoft.com/office/drawing/2014/main" val="803184010"/>
                    </a:ext>
                  </a:extLst>
                </a:gridCol>
                <a:gridCol w="3254763">
                  <a:extLst>
                    <a:ext uri="{9D8B030D-6E8A-4147-A177-3AD203B41FA5}">
                      <a16:colId xmlns:a16="http://schemas.microsoft.com/office/drawing/2014/main" val="2016920652"/>
                    </a:ext>
                  </a:extLst>
                </a:gridCol>
                <a:gridCol w="3441459">
                  <a:extLst>
                    <a:ext uri="{9D8B030D-6E8A-4147-A177-3AD203B41FA5}">
                      <a16:colId xmlns:a16="http://schemas.microsoft.com/office/drawing/2014/main" val="3812791725"/>
                    </a:ext>
                  </a:extLst>
                </a:gridCol>
              </a:tblGrid>
              <a:tr h="2243798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Tristan Pang, MAM-GIOCA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Gino Mollica, MAM AMP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Michelle Meged, MAM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50815038"/>
                  </a:ext>
                </a:extLst>
              </a:tr>
              <a:tr h="224379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Daral Moore-Washington, MAM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Ana Garcia-Maunez,</a:t>
                      </a:r>
                      <a:r>
                        <a:rPr lang="en-US" baseline="0" dirty="0"/>
                        <a:t> MAM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Morgan </a:t>
                      </a:r>
                      <a:r>
                        <a:rPr lang="en-US" dirty="0"/>
                        <a:t>Kasprowicz</a:t>
                      </a:r>
                      <a:r>
                        <a:rPr lang="en-US" baseline="0" dirty="0"/>
                        <a:t>, MAM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215783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617D0C1-01F8-4B72-B9FF-E9CEA09F1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24" y="1867504"/>
            <a:ext cx="1371601" cy="1371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5CDD2A-9357-4C55-A43E-511F7FFAD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358" y="1867504"/>
            <a:ext cx="1385468" cy="1385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87B657-3BB3-4465-8528-3461B6FCF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429" y="1867503"/>
            <a:ext cx="1371602" cy="13716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207B10-A599-42D2-9E34-A987962EC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6023" y="3976802"/>
            <a:ext cx="1551953" cy="1551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F893E2-494D-4F43-B9D7-A0344CE990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569" y="3960841"/>
            <a:ext cx="1551953" cy="1551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1C1C0B-E023-4C0B-9E9C-79CB8AAACF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6429" y="4047557"/>
            <a:ext cx="1465237" cy="14652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B19F8E-87A0-4169-92E2-92FB244724D7}"/>
              </a:ext>
            </a:extLst>
          </p:cNvPr>
          <p:cNvSpPr txBox="1"/>
          <p:nvPr/>
        </p:nvSpPr>
        <p:spPr>
          <a:xfrm>
            <a:off x="0" y="1465525"/>
            <a:ext cx="2458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6192E"/>
                </a:solidFill>
                <a:latin typeface="+mn-lt"/>
              </a:rPr>
              <a:t>Session A: 9:00 AM EST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FEDB4B-1038-4467-9331-3087429C7FDC}"/>
              </a:ext>
            </a:extLst>
          </p:cNvPr>
          <p:cNvCxnSpPr>
            <a:cxnSpLocks/>
          </p:cNvCxnSpPr>
          <p:nvPr/>
        </p:nvCxnSpPr>
        <p:spPr>
          <a:xfrm>
            <a:off x="0" y="36189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CF4A8EC-972D-4B7A-8161-D669E362C986}"/>
              </a:ext>
            </a:extLst>
          </p:cNvPr>
          <p:cNvSpPr txBox="1"/>
          <p:nvPr/>
        </p:nvSpPr>
        <p:spPr>
          <a:xfrm>
            <a:off x="-8885" y="3658280"/>
            <a:ext cx="2458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6192E"/>
                </a:solidFill>
                <a:latin typeface="+mn-lt"/>
              </a:rPr>
              <a:t>Session B: 1:00 PM EST</a:t>
            </a:r>
          </a:p>
        </p:txBody>
      </p:sp>
    </p:spTree>
    <p:extLst>
      <p:ext uri="{BB962C8B-B14F-4D97-AF65-F5344CB8AC3E}">
        <p14:creationId xmlns:p14="http://schemas.microsoft.com/office/powerpoint/2010/main" val="1321153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019 Heinz College">
      <a:dk1>
        <a:srgbClr val="000000"/>
      </a:dk1>
      <a:lt1>
        <a:srgbClr val="FFFFFF"/>
      </a:lt1>
      <a:dk2>
        <a:srgbClr val="A6192E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 Heinz College 16x9" id="{966A531D-8CD2-C747-AB6E-BD9E0E2072DA}" vid="{D63F9247-CC47-C044-BBC6-7E607A54E2F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 Heinz College 16x9" id="{966A531D-8CD2-C747-AB6E-BD9E0E2072DA}" vid="{E35C90AD-795F-F94A-97E4-26C060D8AC81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 Heinz College 16x9" id="{966A531D-8CD2-C747-AB6E-BD9E0E2072DA}" vid="{F1A92B0E-3AE5-9B46-92F6-3325B561D9B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2019-heinz-college-16x9 (1)</Template>
  <TotalTime>554</TotalTime>
  <Words>435</Words>
  <Application>Microsoft Macintosh PowerPoint</Application>
  <PresentationFormat>Widescreen</PresentationFormat>
  <Paragraphs>97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Wingdings</vt:lpstr>
      <vt:lpstr>Office Theme</vt:lpstr>
      <vt:lpstr>Custom Design</vt:lpstr>
      <vt:lpstr>1_Custom Design</vt:lpstr>
      <vt:lpstr>PowerPoint Presentation</vt:lpstr>
      <vt:lpstr>Zoom Logistics</vt:lpstr>
      <vt:lpstr>Master of Arts Management (MAM) Team   It Takes a Village!</vt:lpstr>
      <vt:lpstr>Either way: CMU is Committed to MAM Community* </vt:lpstr>
      <vt:lpstr>Say Hello!</vt:lpstr>
      <vt:lpstr>Hello my name is Jessica! Pronouns: She/Her/Hers</vt:lpstr>
      <vt:lpstr>Summer 2020 MAM Orientation Schedule</vt:lpstr>
      <vt:lpstr>MAM 2s Meet MAM 1s Zoom Panel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Lutz</dc:creator>
  <cp:lastModifiedBy>Microsoft Office User</cp:lastModifiedBy>
  <cp:revision>38</cp:revision>
  <dcterms:created xsi:type="dcterms:W3CDTF">2019-08-19T12:53:50Z</dcterms:created>
  <dcterms:modified xsi:type="dcterms:W3CDTF">2020-06-29T12:00:26Z</dcterms:modified>
</cp:coreProperties>
</file>