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  <p:sldMasterId id="2147484035" r:id="rId2"/>
    <p:sldMasterId id="2147484023" r:id="rId3"/>
  </p:sldMasterIdLst>
  <p:notesMasterIdLst>
    <p:notesMasterId r:id="rId9"/>
  </p:notesMasterIdLst>
  <p:handoutMasterIdLst>
    <p:handoutMasterId r:id="rId10"/>
  </p:handoutMasterIdLst>
  <p:sldIdLst>
    <p:sldId id="386" r:id="rId4"/>
    <p:sldId id="439" r:id="rId5"/>
    <p:sldId id="438" r:id="rId6"/>
    <p:sldId id="440" r:id="rId7"/>
    <p:sldId id="441" r:id="rId8"/>
  </p:sldIdLst>
  <p:sldSz cx="13004800" cy="9753600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129" algn="l" rtl="0" fontAlgn="base">
      <a:spcBef>
        <a:spcPct val="0"/>
      </a:spcBef>
      <a:spcAft>
        <a:spcPct val="0"/>
      </a:spcAft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260" algn="l" rtl="0" fontAlgn="base">
      <a:spcBef>
        <a:spcPct val="0"/>
      </a:spcBef>
      <a:spcAft>
        <a:spcPct val="0"/>
      </a:spcAft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390" algn="l" rtl="0" fontAlgn="base">
      <a:spcBef>
        <a:spcPct val="0"/>
      </a:spcBef>
      <a:spcAft>
        <a:spcPct val="0"/>
      </a:spcAft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518" algn="l" rtl="0" fontAlgn="base">
      <a:spcBef>
        <a:spcPct val="0"/>
      </a:spcBef>
      <a:spcAft>
        <a:spcPct val="0"/>
      </a:spcAft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5650" algn="l" defTabSz="457129" rtl="0" eaLnBrk="1" latinLnBrk="0" hangingPunct="1"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2778" algn="l" defTabSz="457129" rtl="0" eaLnBrk="1" latinLnBrk="0" hangingPunct="1"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199909" algn="l" defTabSz="457129" rtl="0" eaLnBrk="1" latinLnBrk="0" hangingPunct="1"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039" algn="l" defTabSz="457129" rtl="0" eaLnBrk="1" latinLnBrk="0" hangingPunct="1">
      <a:defRPr sz="43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1" autoAdjust="0"/>
    <p:restoredTop sz="94691" autoAdjust="0"/>
  </p:normalViewPr>
  <p:slideViewPr>
    <p:cSldViewPr>
      <p:cViewPr varScale="1">
        <p:scale>
          <a:sx n="73" d="100"/>
          <a:sy n="73" d="100"/>
        </p:scale>
        <p:origin x="-330" y="-11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42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38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charset="0"/>
                <a:ea typeface="ヒラギノ角ゴ ProN W3" charset="-128"/>
                <a:cs typeface="Arial" pitchFamily="34" charset="0"/>
                <a:sym typeface="Gill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93510CB2-EC2F-FA4F-A050-73AF0A01793E}" type="datetime1">
              <a:rPr lang="en-US" smtClean="0"/>
              <a:t>9/30/2015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charset="0"/>
                <a:ea typeface="ヒラギノ角ゴ ProN W3" charset="-128"/>
                <a:cs typeface="Arial" pitchFamily="34" charset="0"/>
                <a:sym typeface="Gill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DE590830-9B4B-9C4D-966D-6D12B13B6D6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7765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82C41C-CE83-BB4A-B7D2-6526CAF529AC}" type="datetime1">
              <a:rPr lang="en-US" smtClean="0"/>
              <a:t>9/30/2015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5D37AB-0158-D143-B9D4-A5272563F8A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69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12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26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39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51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5650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78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909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91426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 txBox="1">
            <a:spLocks noGrp="1" noChangeArrowheads="1"/>
          </p:cNvSpPr>
          <p:nvPr/>
        </p:nvSpPr>
        <p:spPr bwMode="auto">
          <a:xfrm>
            <a:off x="3850015" y="9433829"/>
            <a:ext cx="2944486" cy="49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b"/>
          <a:lstStyle>
            <a:lvl1pPr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69938" indent="-296863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275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938" indent="-238125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2013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892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464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036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9608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3DD50F5F-53FB-4D41-AB06-13BC5E321FF3}" type="slidenum">
              <a:rPr lang="en-US" sz="1200">
                <a:latin typeface="Times" charset="0"/>
                <a:cs typeface="Arial" charset="0"/>
              </a:rPr>
              <a:pPr algn="r"/>
              <a:t>1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5528" y="4716915"/>
            <a:ext cx="4983444" cy="447043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30" tIns="45715" rIns="91430" bIns="45715"/>
          <a:lstStyle/>
          <a:p>
            <a:pPr eaLnBrk="1" hangingPunct="1"/>
            <a:endParaRPr lang="en-GB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 txBox="1">
            <a:spLocks noGrp="1" noChangeArrowheads="1"/>
          </p:cNvSpPr>
          <p:nvPr/>
        </p:nvSpPr>
        <p:spPr bwMode="auto">
          <a:xfrm>
            <a:off x="3850015" y="9433829"/>
            <a:ext cx="2944486" cy="49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b"/>
          <a:lstStyle>
            <a:lvl1pPr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69938" indent="-296863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275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938" indent="-238125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2013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892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464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036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9608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3DD50F5F-53FB-4D41-AB06-13BC5E321FF3}" type="slidenum">
              <a:rPr lang="en-US" sz="1200">
                <a:latin typeface="Times" charset="0"/>
                <a:cs typeface="Arial" charset="0"/>
              </a:rPr>
              <a:pPr algn="r"/>
              <a:t>2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5528" y="4716915"/>
            <a:ext cx="4983444" cy="447043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30" tIns="45715" rIns="91430" bIns="45715"/>
          <a:lstStyle/>
          <a:p>
            <a:pPr eaLnBrk="1" hangingPunct="1"/>
            <a:endParaRPr lang="en-GB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 txBox="1">
            <a:spLocks noGrp="1" noChangeArrowheads="1"/>
          </p:cNvSpPr>
          <p:nvPr/>
        </p:nvSpPr>
        <p:spPr bwMode="auto">
          <a:xfrm>
            <a:off x="3850015" y="9433829"/>
            <a:ext cx="2944486" cy="49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b"/>
          <a:lstStyle>
            <a:lvl1pPr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69938" indent="-296863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275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938" indent="-238125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2013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892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464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036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9608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3DD50F5F-53FB-4D41-AB06-13BC5E321FF3}" type="slidenum">
              <a:rPr lang="en-US" sz="1200">
                <a:latin typeface="Times" charset="0"/>
                <a:cs typeface="Arial" charset="0"/>
              </a:rPr>
              <a:pPr algn="r"/>
              <a:t>3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5528" y="4716915"/>
            <a:ext cx="4983444" cy="447043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30" tIns="45715" rIns="91430" bIns="45715"/>
          <a:lstStyle/>
          <a:p>
            <a:pPr eaLnBrk="1" hangingPunct="1"/>
            <a:endParaRPr lang="en-GB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 txBox="1">
            <a:spLocks noGrp="1" noChangeArrowheads="1"/>
          </p:cNvSpPr>
          <p:nvPr/>
        </p:nvSpPr>
        <p:spPr bwMode="auto">
          <a:xfrm>
            <a:off x="3850015" y="9433829"/>
            <a:ext cx="2944486" cy="49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b"/>
          <a:lstStyle>
            <a:lvl1pPr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69938" indent="-296863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275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938" indent="-238125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2013" indent="-236538" defTabSz="947738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892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464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036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960813" indent="-236538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/>
            <a:fld id="{3DD50F5F-53FB-4D41-AB06-13BC5E321FF3}" type="slidenum">
              <a:rPr lang="en-US" sz="1200">
                <a:latin typeface="Times" charset="0"/>
                <a:cs typeface="Arial" charset="0"/>
              </a:rPr>
              <a:pPr algn="r"/>
              <a:t>4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5528" y="4716915"/>
            <a:ext cx="4983444" cy="447043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30" tIns="45715" rIns="91430" bIns="45715"/>
          <a:lstStyle/>
          <a:p>
            <a:pPr eaLnBrk="1" hangingPunct="1"/>
            <a:endParaRPr lang="en-GB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D37AB-0158-D143-B9D4-A5272563F8A7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76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9121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95200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825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943058" y="650240"/>
            <a:ext cx="2544515" cy="693815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04996" y="650240"/>
            <a:ext cx="7421316" cy="693815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804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996" y="650240"/>
            <a:ext cx="10182578" cy="15172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16285" y="2600960"/>
            <a:ext cx="4967111" cy="49874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500145" y="2600960"/>
            <a:ext cx="4969368" cy="23842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500145" y="5201920"/>
            <a:ext cx="4969368" cy="2386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519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6"/>
            <a:ext cx="9102726" cy="2492375"/>
          </a:xfrm>
          <a:prstGeom prst="rect">
            <a:avLst/>
          </a:prstGeom>
        </p:spPr>
        <p:txBody>
          <a:bodyPr lIns="91435" tIns="45718" rIns="91435" bIns="4571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81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6" y="2276476"/>
            <a:ext cx="11703050" cy="6435725"/>
          </a:xfrm>
          <a:prstGeom prst="rect">
            <a:avLst/>
          </a:prstGeom>
        </p:spPr>
        <p:txBody>
          <a:bodyPr lIns="91435" tIns="45718" rIns="91435" bIns="457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02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1"/>
            <a:ext cx="11053761" cy="1936750"/>
          </a:xfrm>
          <a:prstGeom prst="rect">
            <a:avLst/>
          </a:prstGeom>
        </p:spPr>
        <p:txBody>
          <a:bodyPr lIns="91435" tIns="45718" rIns="91435" bIns="45718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  <a:prstGeom prst="rect">
            <a:avLst/>
          </a:prstGeom>
        </p:spPr>
        <p:txBody>
          <a:bodyPr lIns="91435" tIns="45718" rIns="91435" bIns="45718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49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7" y="2276476"/>
            <a:ext cx="5775324" cy="6435725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6"/>
            <a:ext cx="5775324" cy="6435725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4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  <a:prstGeom prst="rect">
            <a:avLst/>
          </a:prstGeom>
        </p:spPr>
        <p:txBody>
          <a:bodyPr lIns="91435" tIns="45718" rIns="91435" bIns="45718" anchor="b"/>
          <a:lstStyle>
            <a:lvl1pPr marL="0" indent="0">
              <a:buNone/>
              <a:defRPr sz="2400" b="1"/>
            </a:lvl1pPr>
            <a:lvl2pPr marL="457176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4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  <a:prstGeom prst="rect">
            <a:avLst/>
          </a:prstGeom>
        </p:spPr>
        <p:txBody>
          <a:bodyPr lIns="91435" tIns="45718" rIns="91435" bIns="45718" anchor="b"/>
          <a:lstStyle>
            <a:lvl1pPr marL="0" indent="0">
              <a:buNone/>
              <a:defRPr sz="2400" b="1"/>
            </a:lvl1pPr>
            <a:lvl2pPr marL="457176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4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358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74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94344" y="-235768"/>
            <a:ext cx="13609512" cy="101531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2" rIns="91425" bIns="45712" numCol="1" spcCol="0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6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5" name="Picture 3" descr="TU_P5#whit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4" y="8621217"/>
            <a:ext cx="1921953" cy="1183922"/>
          </a:xfrm>
          <a:prstGeom prst="rect">
            <a:avLst/>
          </a:prstGeom>
        </p:spPr>
      </p:pic>
      <p:pic>
        <p:nvPicPr>
          <p:cNvPr id="7" name="Picture 6" descr="TU_P4~blac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4" y="8620718"/>
            <a:ext cx="1918785" cy="118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4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33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7" y="388940"/>
            <a:ext cx="4278313" cy="1652587"/>
          </a:xfrm>
          <a:prstGeom prst="rect">
            <a:avLst/>
          </a:prstGeom>
        </p:spPr>
        <p:txBody>
          <a:bodyPr lIns="91435" tIns="45718" rIns="91435" bIns="45718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3" cy="8323263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7" y="2041526"/>
            <a:ext cx="4278313" cy="6670674"/>
          </a:xfrm>
          <a:prstGeom prst="rect">
            <a:avLst/>
          </a:prstGeom>
        </p:spPr>
        <p:txBody>
          <a:bodyPr lIns="91435" tIns="45718" rIns="91435" bIns="45718"/>
          <a:lstStyle>
            <a:lvl1pPr marL="0" indent="0">
              <a:buNone/>
              <a:defRPr sz="1400"/>
            </a:lvl1pPr>
            <a:lvl2pPr marL="457176" indent="0">
              <a:buNone/>
              <a:defRPr sz="1100"/>
            </a:lvl2pPr>
            <a:lvl3pPr marL="914354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4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93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6" y="6827839"/>
            <a:ext cx="7802563" cy="806450"/>
          </a:xfrm>
          <a:prstGeom prst="rect">
            <a:avLst/>
          </a:prstGeom>
        </p:spPr>
        <p:txBody>
          <a:bodyPr lIns="91435" tIns="45718" rIns="91435" bIns="45718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6" y="871538"/>
            <a:ext cx="7802563" cy="5851526"/>
          </a:xfrm>
          <a:prstGeom prst="rect">
            <a:avLst/>
          </a:prstGeom>
        </p:spPr>
        <p:txBody>
          <a:bodyPr lIns="91435" tIns="45718" rIns="91435" bIns="45718"/>
          <a:lstStyle>
            <a:lvl1pPr marL="0" indent="0">
              <a:buNone/>
              <a:defRPr sz="3100"/>
            </a:lvl1pPr>
            <a:lvl2pPr marL="457176" indent="0">
              <a:buNone/>
              <a:defRPr sz="2800"/>
            </a:lvl2pPr>
            <a:lvl3pPr marL="914354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4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6" y="7634289"/>
            <a:ext cx="7802563" cy="1144587"/>
          </a:xfrm>
          <a:prstGeom prst="rect">
            <a:avLst/>
          </a:prstGeom>
        </p:spPr>
        <p:txBody>
          <a:bodyPr lIns="91435" tIns="45718" rIns="91435" bIns="45718"/>
          <a:lstStyle>
            <a:lvl1pPr marL="0" indent="0">
              <a:buNone/>
              <a:defRPr sz="1400"/>
            </a:lvl1pPr>
            <a:lvl2pPr marL="457176" indent="0">
              <a:buNone/>
              <a:defRPr sz="1100"/>
            </a:lvl2pPr>
            <a:lvl3pPr marL="914354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4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04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2276476"/>
            <a:ext cx="11703050" cy="6435725"/>
          </a:xfrm>
          <a:prstGeom prst="rect">
            <a:avLst/>
          </a:prstGeom>
        </p:spPr>
        <p:txBody>
          <a:bodyPr vert="eaVert" lIns="91435" tIns="45718" rIns="91435" bIns="457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849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1" cy="8321675"/>
          </a:xfrm>
          <a:prstGeom prst="rect">
            <a:avLst/>
          </a:prstGeom>
        </p:spPr>
        <p:txBody>
          <a:bodyPr vert="eaVert" lIns="91435" tIns="45718" rIns="91435" bIns="45718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390525"/>
            <a:ext cx="8624887" cy="8321675"/>
          </a:xfrm>
          <a:prstGeom prst="rect">
            <a:avLst/>
          </a:prstGeom>
        </p:spPr>
        <p:txBody>
          <a:bodyPr vert="eaVert" lIns="91435" tIns="45718" rIns="91435" bIns="457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877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414" y="9040813"/>
            <a:ext cx="4117975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214" y="9040813"/>
            <a:ext cx="3033712" cy="519113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ADED7596-BE9B-B345-A100-A6456C781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145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3030540"/>
            <a:ext cx="11055350" cy="20907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9"/>
            <a:ext cx="9102726" cy="24923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883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59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2"/>
            <a:ext cx="11053761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49"/>
            <a:ext cx="11053761" cy="213360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896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8" y="2276479"/>
            <a:ext cx="5775324" cy="643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2" y="2276479"/>
            <a:ext cx="5775324" cy="643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530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182814"/>
            <a:ext cx="5745163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6" y="3092451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90" y="2182814"/>
            <a:ext cx="5748336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8" indent="0">
              <a:buNone/>
              <a:defRPr sz="1600" b="1"/>
            </a:lvl5pPr>
            <a:lvl6pPr marL="2285650" indent="0">
              <a:buNone/>
              <a:defRPr sz="1600" b="1"/>
            </a:lvl6pPr>
            <a:lvl7pPr marL="2742778" indent="0">
              <a:buNone/>
              <a:defRPr sz="1600" b="1"/>
            </a:lvl7pPr>
            <a:lvl8pPr marL="3199909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90" y="3092451"/>
            <a:ext cx="5748336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99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62174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3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172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9" y="388943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9"/>
            <a:ext cx="7269163" cy="8323263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9" y="2041526"/>
            <a:ext cx="4278313" cy="6670674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830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9" y="6827839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9" y="871538"/>
            <a:ext cx="7802563" cy="5851526"/>
          </a:xfrm>
        </p:spPr>
        <p:txBody>
          <a:bodyPr/>
          <a:lstStyle>
            <a:lvl1pPr marL="0" indent="0">
              <a:buNone/>
              <a:defRPr sz="31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90" indent="0">
              <a:buNone/>
              <a:defRPr sz="2000"/>
            </a:lvl4pPr>
            <a:lvl5pPr marL="1828518" indent="0">
              <a:buNone/>
              <a:defRPr sz="2000"/>
            </a:lvl5pPr>
            <a:lvl6pPr marL="2285650" indent="0">
              <a:buNone/>
              <a:defRPr sz="2000"/>
            </a:lvl6pPr>
            <a:lvl7pPr marL="2742778" indent="0">
              <a:buNone/>
              <a:defRPr sz="2000"/>
            </a:lvl7pPr>
            <a:lvl8pPr marL="3199909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9" y="7634290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100"/>
            </a:lvl2pPr>
            <a:lvl3pPr marL="914260" indent="0">
              <a:buNone/>
              <a:defRPr sz="1000"/>
            </a:lvl3pPr>
            <a:lvl4pPr marL="1371390" indent="0">
              <a:buNone/>
              <a:defRPr sz="900"/>
            </a:lvl4pPr>
            <a:lvl5pPr marL="1828518" indent="0">
              <a:buNone/>
              <a:defRPr sz="900"/>
            </a:lvl5pPr>
            <a:lvl6pPr marL="2285650" indent="0">
              <a:buNone/>
              <a:defRPr sz="900"/>
            </a:lvl6pPr>
            <a:lvl7pPr marL="2742778" indent="0">
              <a:buNone/>
              <a:defRPr sz="900"/>
            </a:lvl7pPr>
            <a:lvl8pPr marL="3199909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05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74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1" cy="8321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6" y="390525"/>
            <a:ext cx="8624887" cy="8321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92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290" y="6267593"/>
            <a:ext cx="11054080" cy="1937173"/>
          </a:xfrm>
        </p:spPr>
        <p:txBody>
          <a:bodyPr/>
          <a:lstStyle>
            <a:lvl1pPr algn="l">
              <a:defRPr sz="57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27290" y="4133994"/>
            <a:ext cx="11054080" cy="2133599"/>
          </a:xfrm>
        </p:spPr>
        <p:txBody>
          <a:bodyPr anchor="b"/>
          <a:lstStyle>
            <a:lvl1pPr marL="0" indent="0">
              <a:buNone/>
              <a:defRPr sz="2800"/>
            </a:lvl1pPr>
            <a:lvl2pPr marL="650197" indent="0">
              <a:buNone/>
              <a:defRPr sz="2600"/>
            </a:lvl2pPr>
            <a:lvl3pPr marL="1300393" indent="0">
              <a:buNone/>
              <a:defRPr sz="2300"/>
            </a:lvl3pPr>
            <a:lvl4pPr marL="1950590" indent="0">
              <a:buNone/>
              <a:defRPr sz="2000"/>
            </a:lvl4pPr>
            <a:lvl5pPr marL="2600786" indent="0">
              <a:buNone/>
              <a:defRPr sz="2000"/>
            </a:lvl5pPr>
            <a:lvl6pPr marL="3250983" indent="0">
              <a:buNone/>
              <a:defRPr sz="2000"/>
            </a:lvl6pPr>
            <a:lvl7pPr marL="3901180" indent="0">
              <a:buNone/>
              <a:defRPr sz="2000"/>
            </a:lvl7pPr>
            <a:lvl8pPr marL="4551376" indent="0">
              <a:buNone/>
              <a:defRPr sz="2000"/>
            </a:lvl8pPr>
            <a:lvl9pPr marL="5201573" indent="0">
              <a:buNone/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45572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16285" y="2600960"/>
            <a:ext cx="4967111" cy="4987432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0145" y="2600960"/>
            <a:ext cx="4969368" cy="4987432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27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606260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606260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85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8251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8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242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4516" y="388340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50242" y="2041033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43448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325937" y="484314"/>
            <a:ext cx="10009112" cy="151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dirty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25937" y="2356522"/>
            <a:ext cx="10009112" cy="684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>
            <a:off x="0" y="14"/>
            <a:ext cx="2037905" cy="9753587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2" tIns="45717" rIns="91432" bIns="45717" anchor="ctr"/>
          <a:lstStyle/>
          <a:p>
            <a:pPr algn="r"/>
            <a:endParaRPr lang="nl-NL" sz="2100">
              <a:solidFill>
                <a:srgbClr val="00A6D6"/>
              </a:solidFill>
              <a:latin typeface="Tahoma" pitchFamily="34" charset="0"/>
            </a:endParaRPr>
          </a:p>
        </p:txBody>
      </p:sp>
      <p:pic>
        <p:nvPicPr>
          <p:cNvPr id="14" name="Picture 3" descr="TU_P5#white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1" y="8621217"/>
            <a:ext cx="1921953" cy="11839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  <p:sldLayoutId id="2147484021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1217551" indent="-1217551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A6D6"/>
          </a:solidFill>
          <a:latin typeface="Arial"/>
          <a:ea typeface="MS PGothic" pitchFamily="34" charset="-128"/>
          <a:cs typeface="Arial"/>
        </a:defRPr>
      </a:lvl1pPr>
      <a:lvl2pPr marL="1217551" indent="-1217551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  <a:ea typeface="MS PGothic" pitchFamily="34" charset="-128"/>
          <a:cs typeface="MS PGothic" charset="0"/>
        </a:defRPr>
      </a:lvl2pPr>
      <a:lvl3pPr marL="1217551" indent="-1217551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  <a:ea typeface="MS PGothic" pitchFamily="34" charset="-128"/>
          <a:cs typeface="MS PGothic" charset="0"/>
        </a:defRPr>
      </a:lvl3pPr>
      <a:lvl4pPr marL="1217551" indent="-1217551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  <a:ea typeface="MS PGothic" pitchFamily="34" charset="-128"/>
          <a:cs typeface="MS PGothic" charset="0"/>
        </a:defRPr>
      </a:lvl4pPr>
      <a:lvl5pPr marL="1217551" indent="-1217551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  <a:ea typeface="MS PGothic" pitchFamily="34" charset="-128"/>
          <a:cs typeface="MS PGothic" charset="0"/>
        </a:defRPr>
      </a:lvl5pPr>
      <a:lvl6pPr marL="1869316" indent="-1219118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</a:defRPr>
      </a:lvl6pPr>
      <a:lvl7pPr marL="2519513" indent="-1219118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</a:defRPr>
      </a:lvl7pPr>
      <a:lvl8pPr marL="3169708" indent="-1219118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</a:defRPr>
      </a:lvl8pPr>
      <a:lvl9pPr marL="3819904" indent="-1219118" algn="l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Bookman Old Style" pitchFamily="18" charset="0"/>
        </a:defRPr>
      </a:lvl9pPr>
    </p:titleStyle>
    <p:bodyStyle>
      <a:lvl1pPr marL="276211" indent="-276211" algn="l" rtl="0" eaLnBrk="0" fontAlgn="base" hangingPunct="0">
        <a:lnSpc>
          <a:spcPts val="3550"/>
        </a:lnSpc>
        <a:spcBef>
          <a:spcPct val="0"/>
        </a:spcBef>
        <a:spcAft>
          <a:spcPct val="0"/>
        </a:spcAft>
        <a:buClr>
          <a:srgbClr val="00A6D6"/>
        </a:buClr>
        <a:buChar char="•"/>
        <a:defRPr sz="2800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marL="819108" indent="-269861" algn="l" rtl="0" eaLnBrk="0" fontAlgn="base" hangingPunct="0">
        <a:lnSpc>
          <a:spcPts val="3550"/>
        </a:lnSpc>
        <a:spcBef>
          <a:spcPct val="0"/>
        </a:spcBef>
        <a:spcAft>
          <a:spcPct val="0"/>
        </a:spcAft>
        <a:buClr>
          <a:srgbClr val="00A6D6"/>
        </a:buClr>
        <a:buFont typeface="Times" charset="0"/>
        <a:buChar char="•"/>
        <a:defRPr sz="2400">
          <a:solidFill>
            <a:schemeClr val="tx1"/>
          </a:solidFill>
          <a:latin typeface="Arial"/>
          <a:ea typeface="MS PGothic" pitchFamily="34" charset="-128"/>
          <a:cs typeface="Arial"/>
        </a:defRPr>
      </a:lvl2pPr>
      <a:lvl3pPr marL="1360418" indent="-269861" algn="l" rtl="0" eaLnBrk="0" fontAlgn="base" hangingPunct="0">
        <a:lnSpc>
          <a:spcPts val="3550"/>
        </a:lnSpc>
        <a:spcBef>
          <a:spcPct val="0"/>
        </a:spcBef>
        <a:spcAft>
          <a:spcPct val="0"/>
        </a:spcAft>
        <a:buClr>
          <a:srgbClr val="00A6D6"/>
        </a:buClr>
        <a:buFont typeface="Times" charset="0"/>
        <a:buChar char="•"/>
        <a:defRPr sz="2400">
          <a:solidFill>
            <a:schemeClr val="tx1"/>
          </a:solidFill>
          <a:latin typeface="Arial"/>
          <a:ea typeface="MS PGothic" pitchFamily="34" charset="-128"/>
          <a:cs typeface="Arial"/>
        </a:defRPr>
      </a:lvl3pPr>
      <a:lvl4pPr marL="1901727" indent="-269861" algn="l" rtl="0" eaLnBrk="0" fontAlgn="base" hangingPunct="0">
        <a:lnSpc>
          <a:spcPts val="3550"/>
        </a:lnSpc>
        <a:spcBef>
          <a:spcPct val="0"/>
        </a:spcBef>
        <a:spcAft>
          <a:spcPct val="0"/>
        </a:spcAft>
        <a:buClr>
          <a:schemeClr val="bg2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444625" indent="-269861" algn="l" rtl="0" eaLnBrk="0" fontAlgn="base" hangingPunct="0">
        <a:lnSpc>
          <a:spcPts val="3550"/>
        </a:lnSpc>
        <a:spcBef>
          <a:spcPct val="0"/>
        </a:spcBef>
        <a:spcAft>
          <a:spcPct val="0"/>
        </a:spcAft>
        <a:buClr>
          <a:schemeClr val="bg2"/>
        </a:buClr>
        <a:buFont typeface="Times" charset="0"/>
        <a:buChar char="•"/>
        <a:defRPr sz="17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3095208" indent="-270915" algn="l" rtl="0" eaLnBrk="0" fontAlgn="base" hangingPunct="0">
        <a:lnSpc>
          <a:spcPts val="3556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700">
          <a:solidFill>
            <a:schemeClr val="tx1"/>
          </a:solidFill>
          <a:latin typeface="+mn-lt"/>
        </a:defRPr>
      </a:lvl6pPr>
      <a:lvl7pPr marL="3745405" indent="-270915" algn="l" rtl="0" eaLnBrk="0" fontAlgn="base" hangingPunct="0">
        <a:lnSpc>
          <a:spcPts val="3556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700">
          <a:solidFill>
            <a:schemeClr val="tx1"/>
          </a:solidFill>
          <a:latin typeface="+mn-lt"/>
        </a:defRPr>
      </a:lvl7pPr>
      <a:lvl8pPr marL="4395601" indent="-270915" algn="l" rtl="0" eaLnBrk="0" fontAlgn="base" hangingPunct="0">
        <a:lnSpc>
          <a:spcPts val="3556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700">
          <a:solidFill>
            <a:schemeClr val="tx1"/>
          </a:solidFill>
          <a:latin typeface="+mn-lt"/>
        </a:defRPr>
      </a:lvl8pPr>
      <a:lvl9pPr marL="5045796" indent="-270915" algn="l" rtl="0" eaLnBrk="0" fontAlgn="base" hangingPunct="0">
        <a:lnSpc>
          <a:spcPts val="3556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7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U_P4~black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4" y="8620718"/>
            <a:ext cx="1918785" cy="118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68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sldNum="0" hdr="0" ftr="0" dt="0"/>
  <p:txStyles>
    <p:titleStyle>
      <a:lvl1pPr algn="ctr" defTabSz="45717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6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45717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1" indent="-228589" algn="l" defTabSz="45717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9" indent="-228589" algn="l" defTabSz="45717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9" algn="l" defTabSz="45717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9" algn="l" defTabSz="45717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9" indent="-228589" algn="l" defTabSz="45717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9" algn="l" defTabSz="45717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9" algn="l" defTabSz="45717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4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876" y="390525"/>
            <a:ext cx="11703050" cy="1625600"/>
          </a:xfrm>
          <a:prstGeom prst="rect">
            <a:avLst/>
          </a:prstGeom>
        </p:spPr>
        <p:txBody>
          <a:bodyPr vert="horz" lIns="91425" tIns="45712" rIns="91425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6" y="2276479"/>
            <a:ext cx="11703050" cy="6435725"/>
          </a:xfrm>
          <a:prstGeom prst="rect">
            <a:avLst/>
          </a:prstGeom>
        </p:spPr>
        <p:txBody>
          <a:bodyPr vert="horz" lIns="91425" tIns="45712" rIns="91425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78" y="9040815"/>
            <a:ext cx="3033712" cy="519113"/>
          </a:xfrm>
          <a:prstGeom prst="rect">
            <a:avLst/>
          </a:prstGeom>
        </p:spPr>
        <p:txBody>
          <a:bodyPr vert="horz" lIns="91425" tIns="45712" rIns="91425" bIns="4571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417" y="9040815"/>
            <a:ext cx="4117975" cy="519113"/>
          </a:xfrm>
          <a:prstGeom prst="rect">
            <a:avLst/>
          </a:prstGeom>
        </p:spPr>
        <p:txBody>
          <a:bodyPr vert="horz" lIns="91425" tIns="45712" rIns="91425" bIns="4571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0214" y="9040815"/>
            <a:ext cx="3033712" cy="519113"/>
          </a:xfrm>
          <a:prstGeom prst="rect">
            <a:avLst/>
          </a:prstGeom>
        </p:spPr>
        <p:txBody>
          <a:bodyPr vert="horz" lIns="91425" tIns="45712" rIns="91425" bIns="4571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E6A29-6E4E-BD4D-9226-8297F0DBA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54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hf sldNum="0" hdr="0" ftr="0" dt="0"/>
  <p:txStyles>
    <p:titleStyle>
      <a:lvl1pPr algn="ctr" defTabSz="45712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7" indent="-342847" algn="l" defTabSz="457129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5" indent="-285706" algn="l" defTabSz="45712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4" indent="-228565" algn="l" defTabSz="45712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7" indent="-228565" algn="l" defTabSz="45712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4" indent="-228565" algn="l" defTabSz="45712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2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4" indent="-228565" algn="l" defTabSz="45712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5" indent="-228565" algn="l" defTabSz="45712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3" indent="-228565" algn="l" defTabSz="45712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4571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09912" y="650240"/>
            <a:ext cx="10678142" cy="1517227"/>
          </a:xfrm>
        </p:spPr>
        <p:txBody>
          <a:bodyPr/>
          <a:lstStyle/>
          <a:p>
            <a:pPr marL="0" indent="0" eaLnBrk="1" hangingPunct="1"/>
            <a:r>
              <a:rPr lang="en-GB" noProof="0" dirty="0" smtClean="0">
                <a:latin typeface="Calibri" panose="020F0502020204030204" pitchFamily="34" charset="0"/>
              </a:rPr>
              <a:t>Inald LAGENDIJK</a:t>
            </a:r>
            <a:br>
              <a:rPr lang="en-GB" noProof="0" dirty="0" smtClean="0">
                <a:latin typeface="Calibri" panose="020F0502020204030204" pitchFamily="34" charset="0"/>
              </a:rPr>
            </a:br>
            <a:r>
              <a:rPr lang="en-GB" dirty="0" smtClean="0">
                <a:latin typeface="Calibri" panose="020F0502020204030204" pitchFamily="34" charset="0"/>
              </a:rPr>
              <a:t>Delft University of Technology (TU Delft)</a:t>
            </a:r>
            <a:endParaRPr lang="en-GB" sz="4000" noProof="0" dirty="0">
              <a:latin typeface="Calibri" panose="020F0502020204030204" pitchFamily="34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88137" y="2716560"/>
            <a:ext cx="10816663" cy="5760640"/>
          </a:xfrm>
        </p:spPr>
        <p:txBody>
          <a:bodyPr/>
          <a:lstStyle/>
          <a:p>
            <a:pPr marL="650230" indent="-650230">
              <a:lnSpc>
                <a:spcPct val="110000"/>
              </a:lnSpc>
            </a:pPr>
            <a:r>
              <a:rPr lang="en-GB" sz="3200" noProof="0" dirty="0" smtClean="0">
                <a:latin typeface="Calibri" panose="020F0502020204030204" pitchFamily="34" charset="0"/>
              </a:rPr>
              <a:t>Head of computer science department.</a:t>
            </a:r>
          </a:p>
          <a:p>
            <a:pPr marL="650230" indent="-650230">
              <a:lnSpc>
                <a:spcPct val="110000"/>
              </a:lnSpc>
            </a:pPr>
            <a:r>
              <a:rPr lang="en-GB" sz="3200" dirty="0" smtClean="0">
                <a:latin typeface="Calibri" panose="020F0502020204030204" pitchFamily="34" charset="0"/>
              </a:rPr>
              <a:t>PhD. in electrical engineering (signal processing).</a:t>
            </a:r>
          </a:p>
          <a:p>
            <a:pPr marL="650230" indent="-650230">
              <a:lnSpc>
                <a:spcPct val="110000"/>
              </a:lnSpc>
            </a:pPr>
            <a:r>
              <a:rPr lang="en-GB" sz="3200" noProof="0" dirty="0" smtClean="0">
                <a:latin typeface="Calibri" panose="020F0502020204030204" pitchFamily="34" charset="0"/>
              </a:rPr>
              <a:t>Image &amp; video compression, content protection, secure and privacy protected processing.</a:t>
            </a:r>
            <a:endParaRPr lang="en-GB" sz="2000" noProof="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sz="2000" noProof="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sz="2000" noProof="0" dirty="0" smtClean="0">
                <a:latin typeface="Calibri" panose="020F0502020204030204" pitchFamily="34" charset="0"/>
              </a:rPr>
              <a:t>IEEE Signal Processing; IEEE Image Processing; IEEE Signal Processing </a:t>
            </a:r>
            <a:r>
              <a:rPr lang="en-GB" sz="2000" noProof="0" dirty="0" smtClean="0">
                <a:latin typeface="Calibri" panose="020F0502020204030204" pitchFamily="34" charset="0"/>
              </a:rPr>
              <a:t>Magazine.</a:t>
            </a:r>
            <a:endParaRPr lang="en-GB" sz="2000" noProof="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sz="2000" dirty="0" smtClean="0">
                <a:latin typeface="Calibri" panose="020F0502020204030204" pitchFamily="34" charset="0"/>
              </a:rPr>
              <a:t>IEEE Information Forensics and </a:t>
            </a:r>
            <a:r>
              <a:rPr lang="en-GB" sz="2000" dirty="0" smtClean="0">
                <a:latin typeface="Calibri" panose="020F0502020204030204" pitchFamily="34" charset="0"/>
              </a:rPr>
              <a:t>Security.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sz="2000" noProof="0" dirty="0" smtClean="0">
                <a:latin typeface="Calibri" panose="020F0502020204030204" pitchFamily="34" charset="0"/>
              </a:rPr>
              <a:t>IEEE WIFS (workshop </a:t>
            </a:r>
            <a:r>
              <a:rPr lang="en-GB" sz="2000" dirty="0" smtClean="0">
                <a:latin typeface="Calibri" panose="020F0502020204030204" pitchFamily="34" charset="0"/>
              </a:rPr>
              <a:t>on information forensics and security</a:t>
            </a:r>
            <a:r>
              <a:rPr lang="en-GB" sz="2000" dirty="0" smtClean="0">
                <a:latin typeface="Calibri" panose="020F0502020204030204" pitchFamily="34" charset="0"/>
              </a:rPr>
              <a:t>).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sz="2000" dirty="0" smtClean="0">
                <a:latin typeface="Calibri" panose="020F0502020204030204" pitchFamily="34" charset="0"/>
              </a:rPr>
              <a:t>IEEE ICIP/ICASSP (int. conference on image / signal processing</a:t>
            </a:r>
            <a:r>
              <a:rPr lang="en-GB" sz="2000" dirty="0" smtClean="0">
                <a:latin typeface="Calibri" panose="020F0502020204030204" pitchFamily="34" charset="0"/>
              </a:rPr>
              <a:t>).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nl-NL" sz="2000" dirty="0" smtClean="0">
                <a:latin typeface="Calibri" panose="020F0502020204030204" pitchFamily="34" charset="0"/>
              </a:rPr>
              <a:t>ESORICS (</a:t>
            </a:r>
            <a:r>
              <a:rPr lang="nl-NL" sz="2000" dirty="0" err="1" smtClean="0">
                <a:latin typeface="Calibri" panose="020F0502020204030204" pitchFamily="34" charset="0"/>
              </a:rPr>
              <a:t>european</a:t>
            </a:r>
            <a:r>
              <a:rPr lang="nl-NL" sz="2000" dirty="0" smtClean="0">
                <a:latin typeface="Calibri" panose="020F0502020204030204" pitchFamily="34" charset="0"/>
              </a:rPr>
              <a:t> </a:t>
            </a:r>
            <a:r>
              <a:rPr lang="nl-NL" sz="2000" dirty="0" err="1" smtClean="0">
                <a:latin typeface="Calibri" panose="020F0502020204030204" pitchFamily="34" charset="0"/>
              </a:rPr>
              <a:t>symp</a:t>
            </a:r>
            <a:r>
              <a:rPr lang="nl-NL" sz="2000" dirty="0" smtClean="0">
                <a:latin typeface="Calibri" panose="020F0502020204030204" pitchFamily="34" charset="0"/>
              </a:rPr>
              <a:t> on research in computer security</a:t>
            </a:r>
            <a:r>
              <a:rPr lang="nl-NL" sz="2000" dirty="0" smtClean="0">
                <a:latin typeface="Calibri" panose="020F0502020204030204" pitchFamily="34" charset="0"/>
              </a:rPr>
              <a:t>).</a:t>
            </a:r>
            <a:endParaRPr lang="nl-NL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nl-NL" sz="2000" dirty="0" smtClean="0">
                <a:latin typeface="Calibri" panose="020F0502020204030204" pitchFamily="34" charset="0"/>
              </a:rPr>
              <a:t>PETS (privacy </a:t>
            </a:r>
            <a:r>
              <a:rPr lang="nl-NL" sz="2000" dirty="0" err="1" smtClean="0">
                <a:latin typeface="Calibri" panose="020F0502020204030204" pitchFamily="34" charset="0"/>
              </a:rPr>
              <a:t>enhancing</a:t>
            </a:r>
            <a:r>
              <a:rPr lang="nl-NL" sz="2000" dirty="0" smtClean="0">
                <a:latin typeface="Calibri" panose="020F0502020204030204" pitchFamily="34" charset="0"/>
              </a:rPr>
              <a:t> </a:t>
            </a:r>
            <a:r>
              <a:rPr lang="nl-NL" sz="2000" dirty="0" err="1" smtClean="0">
                <a:latin typeface="Calibri" panose="020F0502020204030204" pitchFamily="34" charset="0"/>
              </a:rPr>
              <a:t>technology</a:t>
            </a:r>
            <a:r>
              <a:rPr lang="nl-NL" sz="2000" dirty="0" smtClean="0">
                <a:latin typeface="Calibri" panose="020F0502020204030204" pitchFamily="34" charset="0"/>
              </a:rPr>
              <a:t> symposium</a:t>
            </a:r>
            <a:r>
              <a:rPr lang="nl-NL" sz="2000" dirty="0" smtClean="0">
                <a:latin typeface="Calibri" panose="020F0502020204030204" pitchFamily="34" charset="0"/>
              </a:rPr>
              <a:t>).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sz="200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sz="2000" noProof="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C:\Users\Inald\Dropbox\My Documents\My Pictures\RLLagendijk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0" t="7261" b="8296"/>
          <a:stretch/>
        </p:blipFill>
        <p:spPr bwMode="auto">
          <a:xfrm>
            <a:off x="10302510" y="6100936"/>
            <a:ext cx="2506703" cy="3473422"/>
          </a:xfrm>
          <a:prstGeom prst="rect">
            <a:avLst/>
          </a:prstGeom>
          <a:noFill/>
          <a:ln w="28575">
            <a:solidFill>
              <a:srgbClr val="00A6D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6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09912" y="650240"/>
            <a:ext cx="10678142" cy="1517227"/>
          </a:xfrm>
        </p:spPr>
        <p:txBody>
          <a:bodyPr/>
          <a:lstStyle/>
          <a:p>
            <a:pPr marL="0" indent="0" eaLnBrk="1" hangingPunct="1"/>
            <a:r>
              <a:rPr lang="en-GB" noProof="0" dirty="0" smtClean="0">
                <a:latin typeface="Calibri" panose="020F0502020204030204" pitchFamily="34" charset="0"/>
              </a:rPr>
              <a:t>Cybersecurity @ </a:t>
            </a:r>
            <a:r>
              <a:rPr lang="en-GB" noProof="0" dirty="0" smtClean="0">
                <a:latin typeface="Calibri" panose="020F0502020204030204" pitchFamily="34" charset="0"/>
              </a:rPr>
              <a:t>CS/TU </a:t>
            </a:r>
            <a:r>
              <a:rPr lang="en-GB" noProof="0" dirty="0" smtClean="0">
                <a:latin typeface="Calibri" panose="020F0502020204030204" pitchFamily="34" charset="0"/>
              </a:rPr>
              <a:t>Delft</a:t>
            </a:r>
            <a:br>
              <a:rPr lang="en-GB" noProof="0" dirty="0" smtClean="0">
                <a:latin typeface="Calibri" panose="020F0502020204030204" pitchFamily="34" charset="0"/>
              </a:rPr>
            </a:br>
            <a:r>
              <a:rPr lang="en-GB" sz="3200" dirty="0" smtClean="0">
                <a:latin typeface="Calibri" panose="020F0502020204030204" pitchFamily="34" charset="0"/>
              </a:rPr>
              <a:t>Distributed </a:t>
            </a:r>
            <a:r>
              <a:rPr lang="en-GB" sz="3200" dirty="0" smtClean="0">
                <a:latin typeface="Calibri" panose="020F0502020204030204" pitchFamily="34" charset="0"/>
              </a:rPr>
              <a:t>system design and data analysis.</a:t>
            </a:r>
            <a:endParaRPr lang="en-GB" sz="4000" noProof="0" dirty="0">
              <a:latin typeface="Calibri" panose="020F0502020204030204" pitchFamily="34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7864" y="2212504"/>
            <a:ext cx="10873208" cy="6984776"/>
          </a:xfrm>
        </p:spPr>
        <p:txBody>
          <a:bodyPr/>
          <a:lstStyle/>
          <a:p>
            <a:pPr lvl="1">
              <a:lnSpc>
                <a:spcPct val="11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Computing with encrypted data (</a:t>
            </a:r>
            <a:r>
              <a:rPr lang="en-GB" sz="2800" i="1" dirty="0" err="1" smtClean="0">
                <a:latin typeface="Calibri" panose="020F0502020204030204" pitchFamily="34" charset="0"/>
              </a:rPr>
              <a:t>Erkin</a:t>
            </a:r>
            <a:r>
              <a:rPr lang="en-GB" sz="2800" i="1" dirty="0" smtClean="0">
                <a:latin typeface="Calibri" panose="020F0502020204030204" pitchFamily="34" charset="0"/>
              </a:rPr>
              <a:t>, </a:t>
            </a:r>
            <a:r>
              <a:rPr lang="en-GB" sz="2800" i="1" dirty="0" err="1" smtClean="0">
                <a:latin typeface="Calibri" panose="020F0502020204030204" pitchFamily="34" charset="0"/>
              </a:rPr>
              <a:t>Lagendijk</a:t>
            </a:r>
            <a:r>
              <a:rPr lang="en-GB" sz="2800" dirty="0" smtClean="0">
                <a:latin typeface="Calibri" panose="020F0502020204030204" pitchFamily="34" charset="0"/>
              </a:rPr>
              <a:t>)</a:t>
            </a:r>
          </a:p>
          <a:p>
            <a:pPr lvl="2" eaLnBrk="1" hangingPunct="1">
              <a:lnSpc>
                <a:spcPct val="110000"/>
              </a:lnSpc>
            </a:pPr>
            <a:r>
              <a:rPr lang="en-GB" sz="2000" dirty="0">
                <a:latin typeface="Calibri" panose="020F0502020204030204" pitchFamily="34" charset="0"/>
              </a:rPr>
              <a:t>Privacy </a:t>
            </a:r>
            <a:r>
              <a:rPr lang="en-GB" sz="2000" dirty="0" smtClean="0">
                <a:latin typeface="Calibri" panose="020F0502020204030204" pitchFamily="34" charset="0"/>
              </a:rPr>
              <a:t>enhancing technologies.</a:t>
            </a:r>
            <a:endParaRPr lang="en-GB" sz="2000" dirty="0">
              <a:latin typeface="Calibri" panose="020F0502020204030204" pitchFamily="34" charset="0"/>
            </a:endParaRPr>
          </a:p>
          <a:p>
            <a:pPr lvl="2" eaLnBrk="1" hangingPunct="1">
              <a:lnSpc>
                <a:spcPct val="110000"/>
              </a:lnSpc>
            </a:pPr>
            <a:r>
              <a:rPr lang="en-GB" sz="2000" dirty="0">
                <a:latin typeface="Calibri" panose="020F0502020204030204" pitchFamily="34" charset="0"/>
              </a:rPr>
              <a:t>Secure </a:t>
            </a:r>
            <a:r>
              <a:rPr lang="en-GB" sz="2000" dirty="0" smtClean="0">
                <a:latin typeface="Calibri" panose="020F0502020204030204" pitchFamily="34" charset="0"/>
              </a:rPr>
              <a:t>information sharing </a:t>
            </a:r>
            <a:r>
              <a:rPr lang="en-GB" sz="2000" dirty="0">
                <a:latin typeface="Calibri" panose="020F0502020204030204" pitchFamily="34" charset="0"/>
              </a:rPr>
              <a:t>using </a:t>
            </a:r>
            <a:r>
              <a:rPr lang="en-GB" sz="2000" dirty="0" smtClean="0">
                <a:latin typeface="Calibri" panose="020F0502020204030204" pitchFamily="34" charset="0"/>
              </a:rPr>
              <a:t>cryptography.</a:t>
            </a:r>
            <a:endParaRPr lang="en-GB" sz="2000" dirty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endParaRPr lang="en-GB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Data &amp; system analytics for cybersecurity (</a:t>
            </a:r>
            <a:r>
              <a:rPr lang="en-GB" sz="2800" i="1" dirty="0" smtClean="0">
                <a:latin typeface="Calibri" panose="020F0502020204030204" pitchFamily="34" charset="0"/>
              </a:rPr>
              <a:t>van den Berg, </a:t>
            </a:r>
            <a:r>
              <a:rPr lang="en-GB" sz="2800" i="1" dirty="0" err="1" smtClean="0">
                <a:latin typeface="Calibri" panose="020F0502020204030204" pitchFamily="34" charset="0"/>
              </a:rPr>
              <a:t>Verwer</a:t>
            </a:r>
            <a:r>
              <a:rPr lang="en-GB" sz="2800" dirty="0" smtClean="0">
                <a:latin typeface="Calibri" panose="020F0502020204030204" pitchFamily="34" charset="0"/>
              </a:rPr>
              <a:t>)</a:t>
            </a:r>
          </a:p>
          <a:p>
            <a:pPr lvl="2">
              <a:lnSpc>
                <a:spcPct val="110000"/>
              </a:lnSpc>
            </a:pPr>
            <a:r>
              <a:rPr lang="en-GB" sz="2000" dirty="0" smtClean="0">
                <a:latin typeface="Calibri" panose="020F0502020204030204" pitchFamily="34" charset="0"/>
              </a:rPr>
              <a:t>Privacy preserving data mining.</a:t>
            </a:r>
          </a:p>
          <a:p>
            <a:pPr lvl="2">
              <a:lnSpc>
                <a:spcPct val="110000"/>
              </a:lnSpc>
            </a:pPr>
            <a:r>
              <a:rPr lang="en-GB" sz="2000" dirty="0" smtClean="0">
                <a:latin typeface="Calibri" panose="020F0502020204030204" pitchFamily="34" charset="0"/>
              </a:rPr>
              <a:t>System reverse engineering.</a:t>
            </a:r>
          </a:p>
          <a:p>
            <a:pPr lvl="2">
              <a:lnSpc>
                <a:spcPct val="110000"/>
              </a:lnSpc>
            </a:pPr>
            <a:r>
              <a:rPr lang="en-GB" sz="2000" dirty="0" smtClean="0">
                <a:latin typeface="Calibri" panose="020F0502020204030204" pitchFamily="34" charset="0"/>
              </a:rPr>
              <a:t>Situational awareness by data integration.</a:t>
            </a:r>
            <a:r>
              <a:rPr lang="en-GB" dirty="0" smtClean="0">
                <a:latin typeface="Calibri" panose="020F0502020204030204" pitchFamily="34" charset="0"/>
              </a:rPr>
              <a:t/>
            </a:r>
            <a:br>
              <a:rPr lang="en-GB" dirty="0" smtClean="0">
                <a:latin typeface="Calibri" panose="020F0502020204030204" pitchFamily="34" charset="0"/>
              </a:rPr>
            </a:br>
            <a:endParaRPr lang="en-GB" sz="1200" dirty="0" smtClean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Network behaviour (</a:t>
            </a:r>
            <a:r>
              <a:rPr lang="en-GB" sz="2800" i="1" dirty="0" smtClean="0">
                <a:latin typeface="Calibri" panose="020F0502020204030204" pitchFamily="34" charset="0"/>
              </a:rPr>
              <a:t>Van </a:t>
            </a:r>
            <a:r>
              <a:rPr lang="en-GB" sz="2800" i="1" dirty="0" err="1" smtClean="0">
                <a:latin typeface="Calibri" panose="020F0502020204030204" pitchFamily="34" charset="0"/>
              </a:rPr>
              <a:t>Mieghem</a:t>
            </a:r>
            <a:r>
              <a:rPr lang="en-GB" sz="2800" i="1" dirty="0" smtClean="0">
                <a:latin typeface="Calibri" panose="020F0502020204030204" pitchFamily="34" charset="0"/>
              </a:rPr>
              <a:t>, </a:t>
            </a:r>
            <a:r>
              <a:rPr lang="en-GB" sz="2800" i="1" dirty="0" err="1" smtClean="0">
                <a:latin typeface="Calibri" panose="020F0502020204030204" pitchFamily="34" charset="0"/>
              </a:rPr>
              <a:t>Doerr</a:t>
            </a:r>
            <a:r>
              <a:rPr lang="en-GB" sz="2800" i="1" dirty="0" smtClean="0">
                <a:latin typeface="Calibri" panose="020F0502020204030204" pitchFamily="34" charset="0"/>
              </a:rPr>
              <a:t>, </a:t>
            </a:r>
            <a:r>
              <a:rPr lang="en-GB" sz="2800" i="1" dirty="0" err="1" smtClean="0">
                <a:latin typeface="Calibri" panose="020F0502020204030204" pitchFamily="34" charset="0"/>
              </a:rPr>
              <a:t>Kooij</a:t>
            </a:r>
            <a:r>
              <a:rPr lang="en-GB" sz="2800" dirty="0" smtClean="0">
                <a:latin typeface="Calibri" panose="020F0502020204030204" pitchFamily="34" charset="0"/>
              </a:rPr>
              <a:t>)</a:t>
            </a:r>
          </a:p>
          <a:p>
            <a:pPr lvl="2">
              <a:lnSpc>
                <a:spcPct val="110000"/>
              </a:lnSpc>
            </a:pPr>
            <a:r>
              <a:rPr lang="en-GB" sz="2000" dirty="0">
                <a:latin typeface="Calibri" panose="020F0502020204030204" pitchFamily="34" charset="0"/>
              </a:rPr>
              <a:t>Mathematical modelling </a:t>
            </a:r>
            <a:r>
              <a:rPr lang="en-GB" sz="2000" dirty="0" smtClean="0">
                <a:latin typeface="Calibri" panose="020F0502020204030204" pitchFamily="34" charset="0"/>
              </a:rPr>
              <a:t>of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</a:rPr>
              <a:t>virus spreading.</a:t>
            </a:r>
          </a:p>
          <a:p>
            <a:pPr lvl="2">
              <a:lnSpc>
                <a:spcPct val="110000"/>
              </a:lnSpc>
            </a:pPr>
            <a:r>
              <a:rPr lang="en-GB" sz="2000" dirty="0" smtClean="0">
                <a:latin typeface="Calibri" panose="020F0502020204030204" pitchFamily="34" charset="0"/>
              </a:rPr>
              <a:t>Botnet detection.</a:t>
            </a:r>
          </a:p>
          <a:p>
            <a:pPr lvl="2">
              <a:lnSpc>
                <a:spcPct val="110000"/>
              </a:lnSpc>
            </a:pPr>
            <a:endParaRPr lang="en-GB" sz="1100" dirty="0" smtClean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Secure software engineering (</a:t>
            </a:r>
            <a:r>
              <a:rPr lang="en-GB" sz="2800" i="1" dirty="0" err="1" smtClean="0">
                <a:latin typeface="Calibri" panose="020F0502020204030204" pitchFamily="34" charset="0"/>
              </a:rPr>
              <a:t>Visser</a:t>
            </a:r>
            <a:r>
              <a:rPr lang="en-GB" sz="2800" i="1" dirty="0" smtClean="0">
                <a:latin typeface="Calibri" panose="020F0502020204030204" pitchFamily="34" charset="0"/>
              </a:rPr>
              <a:t>, van </a:t>
            </a:r>
            <a:r>
              <a:rPr lang="en-GB" sz="2800" i="1" dirty="0" err="1" smtClean="0">
                <a:latin typeface="Calibri" panose="020F0502020204030204" pitchFamily="34" charset="0"/>
              </a:rPr>
              <a:t>Deursen</a:t>
            </a:r>
            <a:r>
              <a:rPr lang="en-GB" sz="2800" dirty="0" smtClean="0">
                <a:latin typeface="Calibri" panose="020F0502020204030204" pitchFamily="34" charset="0"/>
              </a:rPr>
              <a:t>).</a:t>
            </a:r>
          </a:p>
          <a:p>
            <a:pPr lvl="2">
              <a:lnSpc>
                <a:spcPct val="110000"/>
              </a:lnSpc>
            </a:pPr>
            <a:endParaRPr lang="en-GB" sz="1600" dirty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Secure distributed computing (</a:t>
            </a:r>
            <a:r>
              <a:rPr lang="en-GB" sz="2800" i="1" dirty="0" err="1" smtClean="0">
                <a:latin typeface="Calibri" panose="020F0502020204030204" pitchFamily="34" charset="0"/>
              </a:rPr>
              <a:t>Epema</a:t>
            </a:r>
            <a:r>
              <a:rPr lang="en-GB" sz="2800" i="1" dirty="0" smtClean="0">
                <a:latin typeface="Calibri" panose="020F0502020204030204" pitchFamily="34" charset="0"/>
              </a:rPr>
              <a:t>, </a:t>
            </a:r>
            <a:r>
              <a:rPr lang="en-GB" sz="2800" i="1" dirty="0" err="1" smtClean="0">
                <a:latin typeface="Calibri" panose="020F0502020204030204" pitchFamily="34" charset="0"/>
              </a:rPr>
              <a:t>Pouwelse</a:t>
            </a:r>
            <a:r>
              <a:rPr lang="en-GB" sz="2800" dirty="0" smtClean="0">
                <a:latin typeface="Calibri" panose="020F0502020204030204" pitchFamily="34" charset="0"/>
              </a:rPr>
              <a:t>).</a:t>
            </a:r>
          </a:p>
          <a:p>
            <a:pPr lvl="1">
              <a:lnSpc>
                <a:spcPct val="110000"/>
              </a:lnSpc>
            </a:pPr>
            <a:endParaRPr lang="en-GB" sz="1800" dirty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Quantum cryptography (</a:t>
            </a:r>
            <a:r>
              <a:rPr lang="en-GB" sz="2800" i="1" dirty="0" err="1" smtClean="0">
                <a:latin typeface="Calibri" panose="020F0502020204030204" pitchFamily="34" charset="0"/>
              </a:rPr>
              <a:t>Wehner</a:t>
            </a:r>
            <a:r>
              <a:rPr lang="en-GB" sz="2800" dirty="0" smtClean="0">
                <a:latin typeface="Calibri" panose="020F0502020204030204" pitchFamily="34" charset="0"/>
              </a:rPr>
              <a:t>).</a:t>
            </a:r>
            <a:endParaRPr lang="en-GB" sz="2300" dirty="0">
              <a:latin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endParaRPr lang="en-GB" sz="2800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sz="2600" noProof="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09912" y="650240"/>
            <a:ext cx="10678142" cy="1517227"/>
          </a:xfrm>
        </p:spPr>
        <p:txBody>
          <a:bodyPr/>
          <a:lstStyle/>
          <a:p>
            <a:pPr marL="0" indent="0" eaLnBrk="1" hangingPunct="1"/>
            <a:r>
              <a:rPr lang="en-GB" noProof="0" dirty="0" smtClean="0">
                <a:latin typeface="Calibri" panose="020F0502020204030204" pitchFamily="34" charset="0"/>
              </a:rPr>
              <a:t>Privacy Research</a:t>
            </a:r>
            <a:br>
              <a:rPr lang="en-GB" noProof="0" dirty="0" smtClean="0">
                <a:latin typeface="Calibri" panose="020F0502020204030204" pitchFamily="34" charset="0"/>
              </a:rPr>
            </a:br>
            <a:r>
              <a:rPr lang="en-GB" sz="3200" dirty="0" smtClean="0">
                <a:latin typeface="Calibri" panose="020F0502020204030204" pitchFamily="34" charset="0"/>
              </a:rPr>
              <a:t>Data minimization. Privacy enhancing technologies</a:t>
            </a:r>
            <a:endParaRPr lang="en-GB" sz="4000" noProof="0" dirty="0">
              <a:latin typeface="Calibri" panose="020F0502020204030204" pitchFamily="34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81920" y="2284512"/>
            <a:ext cx="10606133" cy="6480720"/>
          </a:xfrm>
        </p:spPr>
        <p:txBody>
          <a:bodyPr/>
          <a:lstStyle/>
          <a:p>
            <a:pPr marL="650230" indent="-650230">
              <a:lnSpc>
                <a:spcPct val="110000"/>
              </a:lnSpc>
            </a:pPr>
            <a:r>
              <a:rPr lang="en-GB" noProof="0" dirty="0" smtClean="0">
                <a:latin typeface="Calibri" panose="020F0502020204030204" pitchFamily="34" charset="0"/>
              </a:rPr>
              <a:t>Healthcare. Patient data privacy.</a:t>
            </a:r>
          </a:p>
          <a:p>
            <a:pPr marL="1193127" lvl="1" indent="-650230">
              <a:lnSpc>
                <a:spcPct val="110000"/>
              </a:lnSpc>
            </a:pPr>
            <a:r>
              <a:rPr lang="en-GB" noProof="0" dirty="0" smtClean="0">
                <a:latin typeface="Calibri" panose="020F0502020204030204" pitchFamily="34" charset="0"/>
              </a:rPr>
              <a:t>Privacy preserving recommender systems for patient groups based on sharing data.</a:t>
            </a:r>
          </a:p>
          <a:p>
            <a:pPr marL="650230" indent="-650230">
              <a:lnSpc>
                <a:spcPct val="110000"/>
              </a:lnSpc>
            </a:pPr>
            <a:endParaRPr lang="en-GB" sz="1400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noProof="0" dirty="0" smtClean="0">
                <a:latin typeface="Calibri" panose="020F0502020204030204" pitchFamily="34" charset="0"/>
              </a:rPr>
              <a:t>Life sciences. Genomic privacy.</a:t>
            </a:r>
          </a:p>
          <a:p>
            <a:pPr marL="1193127" lvl="1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Privacy protection of genomic data while maximizing utility of the data for medical (</a:t>
            </a:r>
            <a:r>
              <a:rPr lang="en-GB" dirty="0" err="1" smtClean="0">
                <a:latin typeface="Calibri" panose="020F0502020204030204" pitchFamily="34" charset="0"/>
              </a:rPr>
              <a:t>etc</a:t>
            </a:r>
            <a:r>
              <a:rPr lang="en-GB" dirty="0" smtClean="0">
                <a:latin typeface="Calibri" panose="020F0502020204030204" pitchFamily="34" charset="0"/>
              </a:rPr>
              <a:t> …) studies.</a:t>
            </a:r>
          </a:p>
          <a:p>
            <a:pPr marL="1193127" lvl="1" indent="-650230">
              <a:lnSpc>
                <a:spcPct val="110000"/>
              </a:lnSpc>
            </a:pPr>
            <a:endParaRPr lang="en-GB" sz="2000" noProof="0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Smart grids. Customer data privacy.</a:t>
            </a:r>
          </a:p>
          <a:p>
            <a:pPr marL="1193127" lvl="1" indent="-650230">
              <a:lnSpc>
                <a:spcPct val="110000"/>
              </a:lnSpc>
            </a:pPr>
            <a:r>
              <a:rPr lang="en-GB" noProof="0" dirty="0" smtClean="0">
                <a:latin typeface="Calibri" panose="020F0502020204030204" pitchFamily="34" charset="0"/>
              </a:rPr>
              <a:t>Privacy protection of user energy consumption (smart grids).</a:t>
            </a:r>
          </a:p>
          <a:p>
            <a:pPr marL="1193127" lvl="1" indent="-650230">
              <a:lnSpc>
                <a:spcPct val="110000"/>
              </a:lnSpc>
            </a:pPr>
            <a:endParaRPr lang="en-GB" sz="2000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Software engineering. Logged usage/user/performance data privacy.</a:t>
            </a:r>
          </a:p>
          <a:p>
            <a:pPr marL="1193127" lvl="1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Privacy protection (anonymization) of logging reports of very large scale (big!) </a:t>
            </a:r>
            <a:r>
              <a:rPr lang="en-GB" dirty="0">
                <a:latin typeface="Calibri" panose="020F0502020204030204" pitchFamily="34" charset="0"/>
              </a:rPr>
              <a:t>running </a:t>
            </a:r>
            <a:r>
              <a:rPr lang="en-GB" dirty="0" smtClean="0">
                <a:latin typeface="Calibri" panose="020F0502020204030204" pitchFamily="34" charset="0"/>
              </a:rPr>
              <a:t>software.</a:t>
            </a:r>
            <a:endParaRPr lang="en-GB" noProof="0" dirty="0" smtClean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noProof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09912" y="650240"/>
            <a:ext cx="10678142" cy="1517227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latin typeface="Calibri" panose="020F0502020204030204" pitchFamily="34" charset="0"/>
              </a:rPr>
              <a:t>Research Example</a:t>
            </a:r>
            <a:br>
              <a:rPr lang="en-GB" dirty="0" smtClean="0">
                <a:latin typeface="Calibri" panose="020F0502020204030204" pitchFamily="34" charset="0"/>
              </a:rPr>
            </a:br>
            <a:r>
              <a:rPr lang="en-GB" sz="3200" dirty="0">
                <a:latin typeface="Calibri" panose="020F0502020204030204" pitchFamily="34" charset="0"/>
              </a:rPr>
              <a:t>Data </a:t>
            </a:r>
            <a:r>
              <a:rPr lang="en-GB" sz="3200" dirty="0" smtClean="0">
                <a:latin typeface="Calibri" panose="020F0502020204030204" pitchFamily="34" charset="0"/>
              </a:rPr>
              <a:t>aggregation in smart grids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81920" y="2500536"/>
            <a:ext cx="10606133" cy="684076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Data aggregation needed for grid monitoring, billing, customer energy services, …</a:t>
            </a: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Privacy issues due to inference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Calibri" panose="020F0502020204030204" pitchFamily="34" charset="0"/>
              </a:rPr>
              <a:t>  </a:t>
            </a:r>
            <a:r>
              <a:rPr lang="en-GB" dirty="0" smtClean="0">
                <a:latin typeface="Calibri" panose="020F0502020204030204" pitchFamily="34" charset="0"/>
              </a:rPr>
              <a:t>      from usage patterns</a:t>
            </a: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Compute aggregated data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 smtClean="0">
                <a:latin typeface="Calibri" panose="020F0502020204030204" pitchFamily="34" charset="0"/>
              </a:rPr>
              <a:t>        functions without learning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 smtClean="0">
                <a:latin typeface="Calibri" panose="020F0502020204030204" pitchFamily="34" charset="0"/>
              </a:rPr>
              <a:t>        individual consumptions?</a:t>
            </a: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… under dynamic settings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 smtClean="0">
                <a:latin typeface="Calibri" panose="020F0502020204030204" pitchFamily="34" charset="0"/>
              </a:rPr>
              <a:t>        (e.g., </a:t>
            </a:r>
            <a:r>
              <a:rPr lang="en-GB" dirty="0" err="1" smtClean="0">
                <a:latin typeface="Calibri" panose="020F0502020204030204" pitchFamily="34" charset="0"/>
              </a:rPr>
              <a:t>spatio</a:t>
            </a:r>
            <a:r>
              <a:rPr lang="en-GB" dirty="0" smtClean="0">
                <a:latin typeface="Calibri" panose="020F0502020204030204" pitchFamily="34" charset="0"/>
              </a:rPr>
              <a:t>-temporal missing data).</a:t>
            </a:r>
          </a:p>
          <a:p>
            <a:pPr marL="650230" indent="-650230">
              <a:lnSpc>
                <a:spcPct val="110000"/>
              </a:lnSpc>
            </a:pPr>
            <a:r>
              <a:rPr lang="en-GB" dirty="0">
                <a:latin typeface="Calibri" panose="020F0502020204030204" pitchFamily="34" charset="0"/>
              </a:rPr>
              <a:t>… </a:t>
            </a:r>
            <a:r>
              <a:rPr lang="en-GB" dirty="0" smtClean="0">
                <a:latin typeface="Calibri" panose="020F0502020204030204" pitchFamily="34" charset="0"/>
              </a:rPr>
              <a:t>efficiently (minimize overhead introduced by privacy protection).</a:t>
            </a:r>
            <a:endParaRPr lang="en-GB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Crypto solutions: masking, secret sharing, homomorphic encryption.</a:t>
            </a:r>
          </a:p>
          <a:p>
            <a:pPr marL="650230" indent="-650230">
              <a:lnSpc>
                <a:spcPct val="110000"/>
              </a:lnSpc>
            </a:pPr>
            <a:endParaRPr lang="en-GB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r>
              <a:rPr lang="en-GB" dirty="0" smtClean="0">
                <a:latin typeface="Calibri" panose="020F0502020204030204" pitchFamily="34" charset="0"/>
              </a:rPr>
              <a:t>Sample open issue. How much of the data does actually need to be protected given a prescribed privacy level (and how to define)?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 smtClean="0">
              <a:latin typeface="Calibri" panose="020F050202020403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dirty="0">
              <a:latin typeface="Calibri" panose="020F050202020403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dirty="0" smtClean="0"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</a:pPr>
            <a:endParaRPr lang="en-GB" dirty="0" smtClean="0">
              <a:latin typeface="Calibri" panose="020F050202020403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dirty="0">
              <a:latin typeface="Calibri" panose="020F0502020204030204" pitchFamily="34" charset="0"/>
            </a:endParaRPr>
          </a:p>
          <a:p>
            <a:pPr marL="650230" indent="-650230">
              <a:lnSpc>
                <a:spcPct val="110000"/>
              </a:lnSpc>
            </a:pP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496" y="3292624"/>
            <a:ext cx="5184576" cy="306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For this NWO/NSF Workshop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(Combination of) Topics.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Beyond data minimization. “Any risk in the use of personal data in these (big data) applications need to be controlled”.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Understanding and constructing privacy. “Understand the meaning of privacy given current changes in society” &amp;  “Privacy friendly systems based on privacy-by-design”. “Revocable privacy”.</a:t>
            </a:r>
          </a:p>
          <a:p>
            <a:pPr lvl="1"/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Data domains.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Health &amp; life sciences, from omics to quantified-self data.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Energy consumption &amp; smart grids.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Running software systems.</a:t>
            </a: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Clear mutual added value of the transatlantic collaboration.</a:t>
            </a:r>
          </a:p>
        </p:txBody>
      </p:sp>
    </p:spTree>
    <p:extLst>
      <p:ext uri="{BB962C8B-B14F-4D97-AF65-F5344CB8AC3E}">
        <p14:creationId xmlns:p14="http://schemas.microsoft.com/office/powerpoint/2010/main" val="2371807829"/>
      </p:ext>
    </p:extLst>
  </p:cSld>
  <p:clrMapOvr>
    <a:masterClrMapping/>
  </p:clrMapOvr>
</p:sld>
</file>

<file path=ppt/theme/theme1.xml><?xml version="1.0" encoding="utf-8"?>
<a:theme xmlns:a="http://schemas.openxmlformats.org/drawingml/2006/main" name="text">
  <a:themeElements>
    <a:clrScheme name="">
      <a:dk1>
        <a:srgbClr val="000000"/>
      </a:dk1>
      <a:lt1>
        <a:srgbClr val="FFFFFF"/>
      </a:lt1>
      <a:dk2>
        <a:srgbClr val="000000"/>
      </a:dk2>
      <a:lt2>
        <a:srgbClr val="108BD9"/>
      </a:lt2>
      <a:accent1>
        <a:srgbClr val="ADC610"/>
      </a:accent1>
      <a:accent2>
        <a:srgbClr val="002B60"/>
      </a:accent2>
      <a:accent3>
        <a:srgbClr val="FFFFFF"/>
      </a:accent3>
      <a:accent4>
        <a:srgbClr val="000000"/>
      </a:accent4>
      <a:accent5>
        <a:srgbClr val="D3DFAA"/>
      </a:accent5>
      <a:accent6>
        <a:srgbClr val="002656"/>
      </a:accent6>
      <a:hlink>
        <a:srgbClr val="A10058"/>
      </a:hlink>
      <a:folHlink>
        <a:srgbClr val="66BCAA"/>
      </a:folHlink>
    </a:clrScheme>
    <a:fontScheme name="text">
      <a:majorFont>
        <a:latin typeface="Bookman Old Style"/>
        <a:ea typeface=""/>
        <a:cs typeface=""/>
      </a:majorFont>
      <a:minorFont>
        <a:latin typeface="Tahoma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108BD9"/>
        </a:lt2>
        <a:accent1>
          <a:srgbClr val="C1C700"/>
        </a:accent1>
        <a:accent2>
          <a:srgbClr val="003B74"/>
        </a:accent2>
        <a:accent3>
          <a:srgbClr val="FFFFFF"/>
        </a:accent3>
        <a:accent4>
          <a:srgbClr val="000000"/>
        </a:accent4>
        <a:accent5>
          <a:srgbClr val="DDE0AA"/>
        </a:accent5>
        <a:accent6>
          <a:srgbClr val="003568"/>
        </a:accent6>
        <a:hlink>
          <a:srgbClr val="C2006E"/>
        </a:hlink>
        <a:folHlink>
          <a:srgbClr val="7FC6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4501</TotalTime>
  <Pages>0</Pages>
  <Words>425</Words>
  <Characters>0</Characters>
  <Application>Microsoft Office PowerPoint</Application>
  <PresentationFormat>Custom</PresentationFormat>
  <Lines>0</Lines>
  <Paragraphs>76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text</vt:lpstr>
      <vt:lpstr>1_Custom Design</vt:lpstr>
      <vt:lpstr>Custom Design</vt:lpstr>
      <vt:lpstr>Inald LAGENDIJK Delft University of Technology (TU Delft)</vt:lpstr>
      <vt:lpstr>Cybersecurity @ CS/TU Delft Distributed system design and data analysis.</vt:lpstr>
      <vt:lpstr>Privacy Research Data minimization. Privacy enhancing technologies</vt:lpstr>
      <vt:lpstr>Research Example Data aggregation in smart grids</vt:lpstr>
      <vt:lpstr>For this NWO/NSF Workshop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 Delft -  a bird’s eye view</dc:title>
  <dc:creator>Mark Lammerts</dc:creator>
  <cp:lastModifiedBy>Inald</cp:lastModifiedBy>
  <cp:revision>217</cp:revision>
  <cp:lastPrinted>2013-11-19T15:01:24Z</cp:lastPrinted>
  <dcterms:modified xsi:type="dcterms:W3CDTF">2015-09-30T20:26:03Z</dcterms:modified>
</cp:coreProperties>
</file>