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handoutMasterIdLst>
    <p:handoutMasterId r:id="rId10"/>
  </p:handoutMasterIdLst>
  <p:sldIdLst>
    <p:sldId id="256" r:id="rId3"/>
    <p:sldId id="376" r:id="rId4"/>
    <p:sldId id="377" r:id="rId5"/>
    <p:sldId id="371" r:id="rId6"/>
    <p:sldId id="372" r:id="rId7"/>
    <p:sldId id="374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8FC0"/>
    <a:srgbClr val="ECF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89" autoAdjust="0"/>
    <p:restoredTop sz="98122" autoAdjust="0"/>
  </p:normalViewPr>
  <p:slideViewPr>
    <p:cSldViewPr>
      <p:cViewPr varScale="1">
        <p:scale>
          <a:sx n="72" d="100"/>
          <a:sy n="72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4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00C9B048-F744-4823-898F-316F92725F3D}" type="slidenum">
              <a:t>‹nr.›</a:t>
            </a:fld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10715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0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886200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440"/>
            <a:ext cx="4565520" cy="342287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10" name="Notes Placeholder 9"/>
          <p:cNvSpPr txBox="1">
            <a:spLocks noGrp="1"/>
          </p:cNvSpPr>
          <p:nvPr>
            <p:ph type="body" sz="quarter" idx="3"/>
          </p:nvPr>
        </p:nvSpPr>
        <p:spPr>
          <a:xfrm>
            <a:off x="914400" y="4343400"/>
            <a:ext cx="5022720" cy="41086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0" y="868680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2" name="Slide Number Placeholder 11"/>
          <p:cNvSpPr txBox="1">
            <a:spLocks noGrp="1"/>
          </p:cNvSpPr>
          <p:nvPr>
            <p:ph type="sldNum" sz="quarter" idx="5"/>
          </p:nvPr>
        </p:nvSpPr>
        <p:spPr>
          <a:xfrm>
            <a:off x="3885839" y="8686440"/>
            <a:ext cx="2965319" cy="4510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fr-FR" sz="1200" b="0" i="0" u="none" strike="noStrike" baseline="0">
                <a:solidFill>
                  <a:srgbClr val="000000"/>
                </a:solidFill>
                <a:latin typeface="Times New Roman" pitchFamily="18"/>
                <a:ea typeface="ＭＳ Ｐゴシック" pitchFamily="2"/>
                <a:cs typeface="ＭＳ Ｐゴシック" pitchFamily="2"/>
              </a:defRPr>
            </a:lvl1pPr>
          </a:lstStyle>
          <a:p>
            <a:pPr lvl="0"/>
            <a:fld id="{CC28D9EF-D36E-4110-8EAE-A8400252B62E}" type="slidenum"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611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4960" cy="41137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 sz="2400" kern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CE1233-68A0-48E5-8D36-76071B976EF5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0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B82471-B398-48FE-9E83-095EE205BE71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7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474663"/>
            <a:ext cx="1884363" cy="6238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2275" cy="623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B683CD2-DF3E-4D13-9776-F2E516BAE518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01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94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63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81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67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DAC 2014    </a:t>
            </a:r>
            <a:fld id="{4EF814CA-D5BB-4F15-B8D5-62071DCD1E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65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89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193617-F7BE-40F8-8257-83FCF1629926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2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2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4300" y="2187575"/>
            <a:ext cx="3694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E5F413-E7F3-4A85-BC5B-73C45FCC0C7C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6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E9398C-F834-44E9-8DBC-0A7F3187000F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7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80961E-AD72-486A-8176-6A0A2ED19549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9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FF8E4E-2246-4D40-BB6A-279065F16EE7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9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43DA18-53C1-45B1-970A-BEDD93F9E115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594AAA9-2992-41DD-A949-527E50EF7223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8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755576" y="116632"/>
            <a:ext cx="7539119" cy="76470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467544" y="1268760"/>
            <a:ext cx="8208912" cy="496855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 compatLnSpc="1"/>
          <a:lstStyle>
            <a:defPPr marL="342720" marR="0" lvl="0" indent="-34272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defPPr>
            <a:lvl1pPr marL="342720" marR="0" lvl="0" indent="-34272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1pPr>
            <a:lvl2pPr marL="742680" marR="0" lvl="1" indent="-28548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2pPr>
            <a:lvl3pPr marL="1143000" marR="0" lvl="2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3pPr>
            <a:lvl4pPr marL="1600199" marR="0" lvl="3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4pPr>
            <a:lvl5pPr marL="2057400" marR="0" lvl="4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5pPr>
            <a:lvl6pPr marL="2057400" marR="0" lvl="5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6pPr>
            <a:lvl7pPr marL="2057400" marR="0" lvl="6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7pPr>
            <a:lvl8pPr marL="2057400" marR="0" lvl="7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8pPr>
            <a:lvl9pPr marL="2057400" marR="0" lvl="8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916C23FD-67D8-4BC0-85CB-511524EF134E}" type="slidenum"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indent="0" algn="l" rtl="0" hangingPunct="0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3300" b="1" i="0" u="none" strike="noStrike" kern="1200" baseline="0">
          <a:ln>
            <a:noFill/>
          </a:ln>
          <a:solidFill>
            <a:srgbClr val="808080"/>
          </a:solidFill>
          <a:latin typeface="Arial" pitchFamily="18"/>
          <a:cs typeface="Arial" pitchFamily="2"/>
        </a:defRPr>
      </a:lvl1pPr>
    </p:titleStyle>
    <p:bodyStyle>
      <a:lvl1pPr marL="342720" marR="0" indent="-342720" algn="l" rtl="0" hangingPunct="0">
        <a:lnSpc>
          <a:spcPct val="170000"/>
        </a:lnSpc>
        <a:spcBef>
          <a:spcPts val="0"/>
        </a:spcBef>
        <a:spcAft>
          <a:spcPts val="0"/>
        </a:spcAft>
        <a:tabLst>
          <a:tab pos="342720" algn="l"/>
          <a:tab pos="456840" algn="l"/>
          <a:tab pos="914040" algn="l"/>
          <a:tab pos="1371239" algn="l"/>
          <a:tab pos="1828439" algn="l"/>
          <a:tab pos="2285639" algn="l"/>
          <a:tab pos="2742839" algn="l"/>
          <a:tab pos="3200040" algn="l"/>
          <a:tab pos="3657239" algn="l"/>
          <a:tab pos="4114440" algn="l"/>
          <a:tab pos="4571639" algn="l"/>
          <a:tab pos="5028840" algn="l"/>
          <a:tab pos="5486040" algn="l"/>
          <a:tab pos="5943240" algn="l"/>
          <a:tab pos="6400440" algn="l"/>
          <a:tab pos="6857640" algn="l"/>
          <a:tab pos="7314840" algn="l"/>
          <a:tab pos="7772040" algn="l"/>
          <a:tab pos="8229240" algn="l"/>
          <a:tab pos="8686440" algn="l"/>
          <a:tab pos="9143640" algn="l"/>
        </a:tabLst>
        <a:defRPr lang="en-US" sz="2200" b="0" i="0" u="none" strike="noStrike" kern="1200" baseline="0">
          <a:ln>
            <a:noFill/>
          </a:ln>
          <a:solidFill>
            <a:srgbClr val="808080"/>
          </a:solidFill>
          <a:latin typeface="Arial" pitchFamily="18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8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76BB2-1FCD-DA49-9B5C-53F6A20407D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6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ne.tsudik@uci.edu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hyperlink" Target="http://sprout.ics.uci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amed-data.or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cnx.or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251520" y="908720"/>
            <a:ext cx="8208912" cy="273630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1"/>
          <a:lstStyle/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4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PRIVACY RESEARCH in </a:t>
            </a: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GENE TSUDIK</a:t>
            </a: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err="1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Chancellor’s</a:t>
            </a: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 </a:t>
            </a:r>
            <a:r>
              <a:rPr lang="fr-FR" sz="2800" b="1" dirty="0" err="1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Professor</a:t>
            </a: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 of Computer Science</a:t>
            </a: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  <a:hlinkClick r:id="rId3"/>
              </a:rPr>
              <a:t>g</a:t>
            </a:r>
            <a:r>
              <a:rPr lang="fr-FR" sz="28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ＭＳ Ｐゴシック" pitchFamily="2"/>
                <a:cs typeface="ＭＳ Ｐゴシック" pitchFamily="2"/>
                <a:hlinkClick r:id="rId3"/>
              </a:rPr>
              <a:t>ene.tsudik@uci.edu</a:t>
            </a:r>
            <a:endParaRPr lang="fr-FR" sz="2800" b="1" i="0" u="none" strike="noStrike" baseline="0" dirty="0" smtClean="0">
              <a:ln>
                <a:noFill/>
              </a:ln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  <a:hlinkClick r:id="rId4"/>
              </a:rPr>
              <a:t>http://sprout.ics.uci.edu</a:t>
            </a: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FF8E4E-2246-4D40-BB6A-279065F16EE7}" type="slidenum">
              <a:rPr lang="en-US" smtClean="0">
                <a:solidFill>
                  <a:srgbClr val="000000"/>
                </a:solidFill>
              </a:rPr>
              <a:t>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4544" y="-171400"/>
            <a:ext cx="1366280" cy="14444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56376" y="-171400"/>
            <a:ext cx="1366280" cy="14444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628800"/>
            <a:ext cx="9144000" cy="20812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908720"/>
            <a:ext cx="6184033" cy="1656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</a:rPr>
              <a:t>Privacy in </a:t>
            </a:r>
            <a:r>
              <a:rPr lang="en-US" sz="4800" b="1" dirty="0" smtClean="0">
                <a:solidFill>
                  <a:schemeClr val="bg2">
                    <a:lumMod val="10000"/>
                  </a:schemeClr>
                </a:solidFill>
              </a:rPr>
              <a:t>NDN &amp; </a:t>
            </a:r>
            <a:r>
              <a:rPr lang="en-US" sz="4800" b="1" dirty="0" err="1" smtClean="0">
                <a:solidFill>
                  <a:schemeClr val="bg2">
                    <a:lumMod val="10000"/>
                  </a:schemeClr>
                </a:solidFill>
              </a:rPr>
              <a:t>CCNx</a:t>
            </a:r>
            <a:endParaRPr lang="en-US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504" y="5908598"/>
            <a:ext cx="7619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1E1C11"/>
                </a:solidFill>
                <a:cs typeface="Arial" charset="0"/>
              </a:rPr>
              <a:t>“Named 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data networking project (NDN)”, </a:t>
            </a:r>
            <a:r>
              <a:rPr lang="en-US" b="1" dirty="0">
                <a:solidFill>
                  <a:srgbClr val="1E1C11"/>
                </a:solidFill>
                <a:cs typeface="Arial" charset="0"/>
                <a:hlinkClick r:id="rId3"/>
              </a:rPr>
              <a:t>http://named-</a:t>
            </a:r>
            <a:r>
              <a:rPr lang="en-US" b="1" dirty="0" smtClean="0">
                <a:solidFill>
                  <a:srgbClr val="1E1C11"/>
                </a:solidFill>
                <a:cs typeface="Arial" charset="0"/>
                <a:hlinkClick r:id="rId3"/>
              </a:rPr>
              <a:t>data.org</a:t>
            </a:r>
            <a:endParaRPr lang="en-US" b="1" dirty="0">
              <a:solidFill>
                <a:srgbClr val="1E1C11"/>
              </a:solidFill>
              <a:cs typeface="Arial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1E1C11"/>
                </a:solidFill>
                <a:cs typeface="Arial" charset="0"/>
              </a:rPr>
              <a:t>“Content centric networking (</a:t>
            </a:r>
            <a:r>
              <a:rPr lang="en-US" b="1" dirty="0" err="1">
                <a:solidFill>
                  <a:srgbClr val="1E1C11"/>
                </a:solidFill>
                <a:cs typeface="Arial" charset="0"/>
              </a:rPr>
              <a:t>CCNx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) project”,  </a:t>
            </a:r>
            <a:r>
              <a:rPr lang="en-US" b="1" dirty="0">
                <a:solidFill>
                  <a:srgbClr val="1E1C11"/>
                </a:solidFill>
                <a:cs typeface="Arial" charset="0"/>
                <a:hlinkClick r:id="rId4"/>
              </a:rPr>
              <a:t>http://</a:t>
            </a:r>
            <a:r>
              <a:rPr lang="en-US" b="1" dirty="0" smtClean="0">
                <a:solidFill>
                  <a:srgbClr val="1E1C11"/>
                </a:solidFill>
                <a:cs typeface="Arial" charset="0"/>
                <a:hlinkClick r:id="rId4"/>
              </a:rPr>
              <a:t>www.ccnx.org</a:t>
            </a:r>
            <a:endParaRPr lang="en-US" b="1" dirty="0" smtClean="0">
              <a:solidFill>
                <a:srgbClr val="1E1C11"/>
              </a:solidFill>
              <a:cs typeface="Arial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1E1C11"/>
                </a:solidFill>
                <a:cs typeface="Arial" charset="0"/>
              </a:rPr>
              <a:t>“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Networking named content”, </a:t>
            </a:r>
            <a:r>
              <a:rPr lang="en-US" b="1" dirty="0" smtClean="0">
                <a:solidFill>
                  <a:srgbClr val="1E1C11"/>
                </a:solidFill>
                <a:cs typeface="Arial" charset="0"/>
              </a:rPr>
              <a:t>ACM </a:t>
            </a:r>
            <a:r>
              <a:rPr lang="en-US" b="1" dirty="0" err="1">
                <a:solidFill>
                  <a:srgbClr val="1E1C11"/>
                </a:solidFill>
                <a:cs typeface="Arial" charset="0"/>
              </a:rPr>
              <a:t>CoNEXT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, 2009.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636912"/>
            <a:ext cx="8244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Content is king! </a:t>
            </a:r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Content referred to by human-readable names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Content requested via explicit interests (imagine: http get/put at the network layer)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No source or destination addresses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In-network (router-side) content caching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422108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Privacy Issues (also lots of security ones):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Cache Probing / Abuse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Interest Name Leakage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Anonymous communication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95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err="1" smtClean="0"/>
              <a:t>Stylometric</a:t>
            </a:r>
            <a:r>
              <a:rPr lang="en-US" dirty="0" smtClean="0"/>
              <a:t> Privacy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1124744"/>
            <a:ext cx="9144000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</a:rPr>
              <a:t>Lots of sites rely on contributed content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Yelp, </a:t>
            </a:r>
            <a:r>
              <a:rPr lang="en-US" dirty="0" err="1" smtClean="0">
                <a:solidFill>
                  <a:srgbClr val="000000"/>
                </a:solidFill>
              </a:rPr>
              <a:t>Tripadvisor</a:t>
            </a:r>
            <a:r>
              <a:rPr lang="en-US" dirty="0" smtClean="0">
                <a:solidFill>
                  <a:srgbClr val="000000"/>
                </a:solidFill>
              </a:rPr>
              <a:t>, Twitter, Amazon, Expedia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One person can operate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 multiple accounts on same or multiple sites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Stylometry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– captures how a person </a:t>
            </a:r>
            <a:r>
              <a:rPr lang="en-US" dirty="0" smtClean="0">
                <a:solidFill>
                  <a:srgbClr val="000000"/>
                </a:solidFill>
              </a:rPr>
              <a:t>writes; simple feature extraction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–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ability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to </a:t>
            </a:r>
            <a:r>
              <a:rPr lang="en-US" u="sng" dirty="0">
                <a:solidFill>
                  <a:srgbClr val="000000"/>
                </a:solidFill>
                <a:sym typeface="Wingdings"/>
              </a:rPr>
              <a:t>link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 sets of writings authored by same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person</a:t>
            </a:r>
          </a:p>
          <a:p>
            <a:pPr lvl="1"/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Good: Can be used by site operators to identify trolls and criminals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Bad: Can be used by evil entities to track dissidents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and critics</a:t>
            </a:r>
          </a:p>
          <a:p>
            <a:pPr lvl="1"/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We show that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is easy for moderately prolific authors, on review sites (such as Yelp) and even on micro-blogging sites (such as Twitter)</a:t>
            </a:r>
          </a:p>
          <a:p>
            <a:pPr lvl="1"/>
            <a:r>
              <a:rPr lang="en-US" b="1" dirty="0" err="1" smtClean="0">
                <a:solidFill>
                  <a:srgbClr val="000000"/>
                </a:solidFill>
                <a:sym typeface="Wingdings"/>
              </a:rPr>
              <a:t>Linkability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works across sites with different purposes (Twitter-Yelp)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sym typeface="Wingdings"/>
              </a:rPr>
              <a:t>And multiple, e.g., Twitter-Yelp-Flickr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  <a:sym typeface="Wingdings"/>
              </a:rPr>
              <a:t>Crowdsourcing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helps mitigate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Designing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stylometric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tool to inhibit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marL="228600" lvl="1" indent="0"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80728"/>
            <a:ext cx="8568952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07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smtClean="0"/>
              <a:t>Cryptographic Privacy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1124744"/>
            <a:ext cx="9144000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</a:rPr>
              <a:t>Private Set and String Operations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String matching, substring search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Set intersection, cardinality, union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2-party &amp; multi-party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Input size-hiding (bounded and unlimited)</a:t>
            </a:r>
          </a:p>
          <a:p>
            <a:pPr marL="457200" lvl="2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Secret Handshakes –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interactive affiliation-hiding authentication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1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smtClean="0"/>
              <a:t>Genomic Privacy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683568" y="908720"/>
            <a:ext cx="8064896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</a:rPr>
              <a:t>Whole-Genome Sequencing (WGS) is rapidly becoming cheaper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Will reach ubiquitous affordability (ca. $100) in 5-10 years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Imagine your entire digitized genome on your smartphone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The future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000000"/>
                </a:solidFill>
              </a:rPr>
              <a:t>Personal Genomics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Personal peer-to-peer applications, Personalized Medicine, etc.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Privacy </a:t>
            </a:r>
            <a:r>
              <a:rPr lang="en-US" dirty="0" smtClean="0">
                <a:solidFill>
                  <a:srgbClr val="000000"/>
                </a:solidFill>
              </a:rPr>
              <a:t>is a paramount concern: a leaked genome is a curse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Need efficient cryptographic techniques to support applications and maintain ever-lasting privacy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Our work: paternity &amp; ancestry testing, pattern search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38540" y="6527651"/>
            <a:ext cx="1788865" cy="365125"/>
          </a:xfrm>
        </p:spPr>
        <p:txBody>
          <a:bodyPr/>
          <a:lstStyle/>
          <a:p>
            <a:fld id="{F1876BB2-1FCD-DA49-9B5C-53F6A20407DD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4824437"/>
            <a:ext cx="6840759" cy="18512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70" y="5112469"/>
            <a:ext cx="670451" cy="1410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1716" y="5256485"/>
            <a:ext cx="652939" cy="13732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212976"/>
            <a:ext cx="743100" cy="1884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4408" y="3429000"/>
            <a:ext cx="662732" cy="180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6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smtClean="0"/>
              <a:t>Privacy in Off-Line OSN </a:t>
            </a:r>
            <a:r>
              <a:rPr lang="en-US" dirty="0" smtClean="0"/>
              <a:t>Interactions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764704"/>
            <a:ext cx="9144000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OSNs work on-line only; consider LinkedIn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What if Alice and Bob are members who are near each other, and:</a:t>
            </a:r>
          </a:p>
          <a:p>
            <a:pPr lvl="3"/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No </a:t>
            </a:r>
            <a:r>
              <a:rPr lang="en-US" sz="1200" dirty="0">
                <a:solidFill>
                  <a:srgbClr val="000000"/>
                </a:solidFill>
                <a:latin typeface="" pitchFamily="16"/>
              </a:rPr>
              <a:t>Internet </a:t>
            </a:r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access at all (plane, ship, remote location)</a:t>
            </a:r>
          </a:p>
          <a:p>
            <a:pPr lvl="3"/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Poor or expensive Internet access (conference, hotel?)</a:t>
            </a:r>
          </a:p>
          <a:p>
            <a:pPr lvl="3"/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Or they simply don’t trust the OSN or ISP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Need secure techniques for Alice and Bob to “discover” each other based on </a:t>
            </a:r>
            <a:r>
              <a:rPr lang="en-US" u="sng" dirty="0" smtClean="0">
                <a:solidFill>
                  <a:srgbClr val="000000"/>
                </a:solidFill>
                <a:latin typeface="" pitchFamily="16"/>
              </a:rPr>
              <a:t>common connections/interests </a:t>
            </a:r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and mutual proximity </a:t>
            </a:r>
          </a:p>
          <a:p>
            <a:pPr lvl="1"/>
            <a:r>
              <a:rPr lang="en-US" b="1" dirty="0" err="1" smtClean="0">
                <a:solidFill>
                  <a:srgbClr val="000000"/>
                </a:solidFill>
                <a:latin typeface="" pitchFamily="16"/>
              </a:rPr>
              <a:t>UnLinked</a:t>
            </a:r>
            <a:r>
              <a:rPr lang="en-US" b="1" dirty="0" smtClean="0">
                <a:solidFill>
                  <a:srgbClr val="00000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– a nifty little smartphone app that allows private proximity-based mutual discovery for OSN members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Uses cryptographic private set operations (PSI, PSICA)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OSN remains oblivious </a:t>
            </a:r>
            <a:r>
              <a:rPr lang="en-US" dirty="0" err="1" smtClean="0">
                <a:solidFill>
                  <a:srgbClr val="000000"/>
                </a:solidFill>
                <a:latin typeface="" pitchFamily="16"/>
              </a:rPr>
              <a:t>wrt</a:t>
            </a:r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 off-line interactions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OSN benefits since members meet (and connect later) in previously unchartered settings</a:t>
            </a:r>
            <a:endParaRPr lang="en-US" b="1" dirty="0" smtClean="0">
              <a:solidFill>
                <a:srgbClr val="000000"/>
              </a:solidFill>
              <a:latin typeface="" pitchFamily="16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60592" y="6341070"/>
            <a:ext cx="2133600" cy="365125"/>
          </a:xfrm>
        </p:spPr>
        <p:txBody>
          <a:bodyPr/>
          <a:lstStyle/>
          <a:p>
            <a:fld id="{F1876BB2-1FCD-DA49-9B5C-53F6A20407DD}" type="slidenum">
              <a:rPr lang="en-US" smtClean="0"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484784"/>
            <a:ext cx="2988444" cy="91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001840"/>
            <a:ext cx="2555776" cy="18448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208" y="5013176"/>
            <a:ext cx="2535560" cy="17728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2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itle11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26693</TotalTime>
  <Words>484</Words>
  <Application>Microsoft Office PowerPoint</Application>
  <PresentationFormat>Diavoorstelling (4:3)</PresentationFormat>
  <Paragraphs>73</Paragraphs>
  <Slides>6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Title11</vt:lpstr>
      <vt:lpstr>Office Theme</vt:lpstr>
      <vt:lpstr>PowerPoint-presentatie</vt:lpstr>
      <vt:lpstr>Privacy in NDN &amp; CCNx</vt:lpstr>
      <vt:lpstr>Stylometric Privacy</vt:lpstr>
      <vt:lpstr>Cryptographic Privacy</vt:lpstr>
      <vt:lpstr>Genomic Privacy</vt:lpstr>
      <vt:lpstr>Privacy in Off-Line OSN Interactions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l'INRIA</dc:title>
  <dc:creator>Projet Identité INRIA</dc:creator>
  <cp:lastModifiedBy>Barthel, J.P. [Jan Piet]</cp:lastModifiedBy>
  <cp:revision>1455</cp:revision>
  <cp:lastPrinted>2003-05-19T14:28:49Z</cp:lastPrinted>
  <dcterms:created xsi:type="dcterms:W3CDTF">2010-03-10T10:22:11Z</dcterms:created>
  <dcterms:modified xsi:type="dcterms:W3CDTF">2015-10-04T09:52:39Z</dcterms:modified>
</cp:coreProperties>
</file>