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68" r:id="rId8"/>
    <p:sldId id="269" r:id="rId9"/>
    <p:sldId id="270" r:id="rId10"/>
    <p:sldId id="261" r:id="rId11"/>
    <p:sldId id="263" r:id="rId12"/>
    <p:sldId id="264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32A78-D1A7-D040-8BA3-1944C0F96C43}" type="datetimeFigureOut">
              <a:rPr lang="en-US" smtClean="0"/>
              <a:t>10/2/15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E4FBC-A8DC-7747-BD47-4E062E5B3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701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741C5-7577-4048-A5F0-14398439833E}" type="datetimeFigureOut">
              <a:rPr lang="en-US" smtClean="0"/>
              <a:t>10/2/15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354E8-4560-5A4B-8224-86FFCF4B4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57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8985" indent="-28037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1514" indent="-224302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0120" indent="-224302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18726" indent="-224302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67332" indent="-2243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15937" indent="-2243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64544" indent="-2243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13149" indent="-2243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2D18F4-667A-4139-80B1-222C483DA877}" type="slidenum">
              <a:rPr lang="en-US" altLang="en-US" smtClean="0"/>
              <a:pPr eaLnBrk="1" hangingPunct="1"/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20D452F-4291-0C42-9690-55ADDA1114A6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26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0E5E407-72BD-BF47-81BF-F37D68639580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1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9C63B13-DC38-E249-8ADA-A46F7093D9F6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50AF08D8-B637-844C-A4F4-BB77C6C006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158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FF6DF1-56EC-F04B-8C9B-89D1F0B7CD06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7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EEEF3EE-AF15-5C4D-916F-5099824D62DD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3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22D68A7F-C349-6844-A4F9-81065752FA5E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24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D78F6214-91EE-B94E-8F61-D31569879570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52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2FEC-078D-534F-AC28-D40FD1412A89}" type="datetime1">
              <a:rPr lang="en-US" smtClean="0"/>
              <a:t>10/2/15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4744-A1B5-2F4E-8280-823E4E3C8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6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36C9D-066A-A440-BFBD-2CE65A7C7127}" type="datetime1">
              <a:rPr lang="en-US" smtClean="0"/>
              <a:t>10/2/15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4744-A1B5-2F4E-8280-823E4E3C8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0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7EE6553-B277-1F4B-96D7-ED142005A030}" type="datetime1">
              <a:rPr lang="en-US" smtClean="0"/>
              <a:t>10/2/15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76742" y="6356350"/>
            <a:ext cx="2133600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26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7674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A8144744-A1B5-2F4E-8280-823E4E3C83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sf1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186" y="5837636"/>
            <a:ext cx="878547" cy="883839"/>
          </a:xfrm>
          <a:prstGeom prst="rect">
            <a:avLst/>
          </a:prstGeom>
        </p:spPr>
      </p:pic>
      <p:pic>
        <p:nvPicPr>
          <p:cNvPr id="8" name="Picture 7" descr="SaTC logo-01_logo complete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59773"/>
            <a:ext cx="1182985" cy="167126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B5D99DEE-1ECB-8340-8757-2C4DD30FAF9C}" type="datetime1">
              <a:rPr lang="en-US" smtClean="0"/>
              <a:t>10/2/15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6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epstein@nsf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652" y="2130425"/>
            <a:ext cx="858168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366FF"/>
                </a:solidFill>
              </a:rPr>
              <a:t>US-Netherlands Workshop on Cybersecurity</a:t>
            </a:r>
            <a:br>
              <a:rPr lang="en-US" sz="3600" b="1" dirty="0" smtClean="0">
                <a:solidFill>
                  <a:srgbClr val="3366FF"/>
                </a:solidFill>
              </a:rPr>
            </a:br>
            <a:r>
              <a:rPr lang="en-US" sz="3600" b="1" dirty="0" smtClean="0"/>
              <a:t>NSF Welcome</a:t>
            </a:r>
            <a:r>
              <a:rPr lang="en-US" sz="3600" b="1" dirty="0" smtClean="0">
                <a:solidFill>
                  <a:srgbClr val="3366FF"/>
                </a:solidFill>
              </a:rPr>
              <a:t>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15" y="3886200"/>
            <a:ext cx="7845769" cy="17526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en-US" sz="2800" i="1" dirty="0">
                <a:solidFill>
                  <a:srgbClr val="000000"/>
                </a:solidFill>
              </a:rPr>
              <a:t>The </a:t>
            </a:r>
            <a:r>
              <a:rPr lang="en-US" sz="2400" i="1" dirty="0" err="1">
                <a:solidFill>
                  <a:srgbClr val="000000"/>
                </a:solidFill>
              </a:rPr>
              <a:t>SaTC</a:t>
            </a:r>
            <a:r>
              <a:rPr lang="en-US" sz="2400" i="1" dirty="0">
                <a:solidFill>
                  <a:srgbClr val="000000"/>
                </a:solidFill>
              </a:rPr>
              <a:t> Team:</a:t>
            </a:r>
            <a:endParaRPr lang="en-US" sz="1200" i="1" dirty="0"/>
          </a:p>
          <a:p>
            <a:pPr lvl="2" algn="just"/>
            <a:r>
              <a:rPr lang="en-US" sz="2000" i="1" dirty="0">
                <a:solidFill>
                  <a:srgbClr val="000000"/>
                </a:solidFill>
              </a:rPr>
              <a:t>Nina </a:t>
            </a:r>
            <a:r>
              <a:rPr lang="en-US" sz="2000" i="1" dirty="0" err="1">
                <a:solidFill>
                  <a:srgbClr val="000000"/>
                </a:solidFill>
              </a:rPr>
              <a:t>Amla</a:t>
            </a:r>
            <a:r>
              <a:rPr lang="en-US" sz="2000" i="1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FF0000"/>
                </a:solidFill>
              </a:rPr>
              <a:t>Chris Clifton</a:t>
            </a:r>
            <a:r>
              <a:rPr lang="en-US" sz="2000" i="1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FF0000"/>
                </a:solidFill>
              </a:rPr>
              <a:t>Jeremy Epstein</a:t>
            </a:r>
            <a:r>
              <a:rPr lang="en-US" sz="2000" i="1" dirty="0">
                <a:solidFill>
                  <a:srgbClr val="000000"/>
                </a:solidFill>
              </a:rPr>
              <a:t>, Sol Greenspan, </a:t>
            </a:r>
            <a:r>
              <a:rPr lang="en-US" sz="2000" i="1" dirty="0" err="1" smtClean="0">
                <a:solidFill>
                  <a:srgbClr val="000000"/>
                </a:solidFill>
              </a:rPr>
              <a:t>Dongwon</a:t>
            </a:r>
            <a:r>
              <a:rPr lang="en-US" sz="2000" i="1" dirty="0" smtClean="0">
                <a:solidFill>
                  <a:srgbClr val="000000"/>
                </a:solidFill>
              </a:rPr>
              <a:t> </a:t>
            </a:r>
            <a:r>
              <a:rPr lang="en-US" sz="2000" i="1" dirty="0">
                <a:solidFill>
                  <a:srgbClr val="000000"/>
                </a:solidFill>
              </a:rPr>
              <a:t>Lee, </a:t>
            </a:r>
            <a:r>
              <a:rPr lang="en-US" sz="2000" i="1" dirty="0" err="1">
                <a:solidFill>
                  <a:srgbClr val="000000"/>
                </a:solidFill>
              </a:rPr>
              <a:t>Wenjing</a:t>
            </a:r>
            <a:r>
              <a:rPr lang="en-US" sz="2000" i="1" dirty="0">
                <a:solidFill>
                  <a:srgbClr val="000000"/>
                </a:solidFill>
              </a:rPr>
              <a:t> Lou, Anita </a:t>
            </a:r>
            <a:r>
              <a:rPr lang="en-US" sz="2000" i="1" dirty="0" err="1">
                <a:solidFill>
                  <a:srgbClr val="000000"/>
                </a:solidFill>
              </a:rPr>
              <a:t>Nikolich</a:t>
            </a:r>
            <a:r>
              <a:rPr lang="en-US" sz="2000" i="1" dirty="0">
                <a:solidFill>
                  <a:schemeClr val="tx1"/>
                </a:solidFill>
              </a:rPr>
              <a:t>, Deborah Shands, </a:t>
            </a:r>
            <a:r>
              <a:rPr lang="en-US" sz="2000" i="1" dirty="0">
                <a:solidFill>
                  <a:srgbClr val="000000"/>
                </a:solidFill>
              </a:rPr>
              <a:t>Victor </a:t>
            </a:r>
            <a:r>
              <a:rPr lang="en-US" sz="2000" i="1" dirty="0" err="1">
                <a:solidFill>
                  <a:srgbClr val="000000"/>
                </a:solidFill>
              </a:rPr>
              <a:t>Piotrowski</a:t>
            </a:r>
            <a:r>
              <a:rPr lang="en-US" sz="2000" i="1" dirty="0">
                <a:solidFill>
                  <a:srgbClr val="000000"/>
                </a:solidFill>
              </a:rPr>
              <a:t>, Andrew </a:t>
            </a:r>
            <a:r>
              <a:rPr lang="en-US" sz="2000" i="1" dirty="0" err="1">
                <a:solidFill>
                  <a:srgbClr val="000000"/>
                </a:solidFill>
              </a:rPr>
              <a:t>Pollington</a:t>
            </a:r>
            <a:r>
              <a:rPr lang="en-US" sz="2000" i="1" dirty="0">
                <a:solidFill>
                  <a:srgbClr val="000000"/>
                </a:solidFill>
              </a:rPr>
              <a:t>, Ralph </a:t>
            </a:r>
            <a:r>
              <a:rPr lang="en-US" sz="2000" i="1" dirty="0" err="1">
                <a:solidFill>
                  <a:srgbClr val="000000"/>
                </a:solidFill>
              </a:rPr>
              <a:t>Wachter</a:t>
            </a:r>
            <a:r>
              <a:rPr lang="en-US" sz="2000" i="1" dirty="0">
                <a:solidFill>
                  <a:srgbClr val="000000"/>
                </a:solidFill>
              </a:rPr>
              <a:t>, </a:t>
            </a:r>
            <a:r>
              <a:rPr lang="en-US" sz="2000" i="1" dirty="0" err="1">
                <a:solidFill>
                  <a:srgbClr val="000000"/>
                </a:solidFill>
              </a:rPr>
              <a:t>Chengshan</a:t>
            </a:r>
            <a:r>
              <a:rPr lang="en-US" sz="2000" i="1" dirty="0">
                <a:solidFill>
                  <a:srgbClr val="000000"/>
                </a:solidFill>
              </a:rPr>
              <a:t> Xiao, and </a:t>
            </a:r>
            <a:r>
              <a:rPr lang="en-US" sz="2000" i="1" dirty="0" err="1">
                <a:solidFill>
                  <a:srgbClr val="FF0000"/>
                </a:solidFill>
              </a:rPr>
              <a:t>Heng</a:t>
            </a:r>
            <a:r>
              <a:rPr lang="en-US" sz="2000" i="1" dirty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Xu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98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SaTC</a:t>
            </a:r>
            <a:r>
              <a:rPr lang="en-US" dirty="0" smtClean="0"/>
              <a:t> Program Director topic areas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28102"/>
              </p:ext>
            </p:extLst>
          </p:nvPr>
        </p:nvGraphicFramePr>
        <p:xfrm>
          <a:off x="297100" y="1347535"/>
          <a:ext cx="8544004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760"/>
                <a:gridCol w="6082244"/>
              </a:tblGrid>
              <a:tr h="351838">
                <a:tc>
                  <a:txBody>
                    <a:bodyPr/>
                    <a:lstStyle/>
                    <a:p>
                      <a:r>
                        <a:rPr lang="en-US" dirty="0" smtClean="0"/>
                        <a:t>Program Director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Topic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Nina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Amla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Formal methods, hardware, crypto (CISE)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Chris Clifton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Privacy, databases,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data mining  (CISE)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Jeremy Epstein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Systems, voting security (CISE)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Sol Greenspan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Software engineering (CISE)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CE6F2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Dongwon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Lee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Education,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CyberCorps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® SFS, data science, social computing (EHR)</a:t>
                      </a:r>
                    </a:p>
                  </a:txBody>
                  <a:tcPr>
                    <a:noFill/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Wenjing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Lou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Wireless, networking  (CISE)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Anita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Nikolich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Transition to practice, data centers, SW Defined Networks (CISE)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Victor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Piotrowski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Education,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CyberCorps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® SFS, </a:t>
                      </a:r>
                      <a:r>
                        <a:rPr lang="en-US" sz="1600" baseline="0" smtClean="0">
                          <a:solidFill>
                            <a:schemeClr val="tx1"/>
                          </a:solidFill>
                        </a:rPr>
                        <a:t>cyber operations (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EHR)</a:t>
                      </a:r>
                    </a:p>
                  </a:txBody>
                  <a:tcPr>
                    <a:solidFill>
                      <a:srgbClr val="DCE6F2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Andrew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Pollington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Mathematics, number theory, theoretical crypto  (MPS/DMS)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Deborah Shands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Systems, cloud, scalable security administration (CISE)</a:t>
                      </a:r>
                    </a:p>
                  </a:txBody>
                  <a:tcPr>
                    <a:solidFill>
                      <a:srgbClr val="DCE6F2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Ralph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Wachter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Cyber physical systems (CISE)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Chengshan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Xiao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Physical layer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comms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, signal processing (ENG)</a:t>
                      </a:r>
                    </a:p>
                  </a:txBody>
                  <a:tcPr>
                    <a:solidFill>
                      <a:srgbClr val="DCE6F2"/>
                    </a:solidFill>
                  </a:tcPr>
                </a:tc>
              </a:tr>
              <a:tr h="322518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Heng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Xu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Privacy, social and behavioral sciences, usability (SBE)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4744-A1B5-2F4E-8280-823E4E3C832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84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2400" b="1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2400" b="1" dirty="0" smtClean="0">
              <a:latin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Calibri"/>
                <a:cs typeface="Calibri"/>
              </a:rPr>
              <a:t>Jeremy Epstein</a:t>
            </a:r>
            <a:endParaRPr lang="en-US" sz="2400" b="1" dirty="0" smtClean="0">
              <a:latin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Calibri"/>
                <a:cs typeface="Calibri"/>
              </a:rPr>
              <a:t>NSF/CISE/CNS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Calibri"/>
                <a:cs typeface="Calibri"/>
              </a:rPr>
              <a:t>Secure and Trustworthy Cyberspace (</a:t>
            </a:r>
            <a:r>
              <a:rPr lang="en-US" sz="2400" b="1" dirty="0" err="1" smtClean="0">
                <a:latin typeface="Calibri"/>
                <a:cs typeface="Calibri"/>
              </a:rPr>
              <a:t>SaTC</a:t>
            </a:r>
            <a:r>
              <a:rPr lang="en-US" sz="2400" b="1" dirty="0" smtClean="0">
                <a:latin typeface="Calibri"/>
                <a:cs typeface="Calibri"/>
              </a:rPr>
              <a:t>) Program</a:t>
            </a:r>
          </a:p>
          <a:p>
            <a:pPr marL="0" indent="0">
              <a:buNone/>
            </a:pPr>
            <a:endParaRPr lang="en-US" sz="2400" b="1" dirty="0" smtClean="0">
              <a:latin typeface="Calibri"/>
              <a:cs typeface="Calibri"/>
              <a:hlinkClick r:id="rId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err="1" smtClean="0">
                <a:latin typeface="Calibri"/>
                <a:cs typeface="Calibri"/>
              </a:rPr>
              <a:t>jepstein@</a:t>
            </a:r>
            <a:r>
              <a:rPr lang="en-US" sz="2400" b="1" dirty="0" err="1" smtClean="0">
                <a:latin typeface="Calibri"/>
                <a:cs typeface="Calibri"/>
              </a:rPr>
              <a:t>nsf.gov</a:t>
            </a:r>
            <a:endParaRPr lang="en-US" sz="2400" b="1" dirty="0" smtClean="0">
              <a:latin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>
                <a:latin typeface="Calibri"/>
                <a:cs typeface="Calibri"/>
              </a:rPr>
              <a:t>+1 703-292</a:t>
            </a:r>
            <a:r>
              <a:rPr lang="en-US" sz="2400" b="1" dirty="0" smtClean="0">
                <a:latin typeface="Calibri"/>
                <a:cs typeface="Calibri"/>
              </a:rPr>
              <a:t>-8338</a:t>
            </a:r>
            <a:endParaRPr lang="en-US" sz="2400" b="1" dirty="0" smtClean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F08D8-B637-844C-A4F4-BB77C6C0061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50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What is </a:t>
            </a:r>
            <a:r>
              <a:rPr lang="en-US" dirty="0" err="1" smtClean="0">
                <a:solidFill>
                  <a:srgbClr val="3366FF"/>
                </a:solidFill>
              </a:rPr>
              <a:t>SaTC</a:t>
            </a:r>
            <a:r>
              <a:rPr lang="en-US" dirty="0" smtClean="0">
                <a:solidFill>
                  <a:srgbClr val="3366FF"/>
                </a:solidFill>
              </a:rPr>
              <a:t>?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NSF’s flagship program for </a:t>
            </a:r>
            <a:r>
              <a:rPr lang="en-US" sz="2400" dirty="0" err="1" smtClean="0"/>
              <a:t>cybersecurity</a:t>
            </a:r>
            <a:r>
              <a:rPr lang="en-US" sz="2400" dirty="0" smtClean="0"/>
              <a:t> research</a:t>
            </a:r>
          </a:p>
          <a:p>
            <a:r>
              <a:rPr lang="en-US" sz="2400" dirty="0" smtClean="0"/>
              <a:t>Who can get a grant?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u="sng" dirty="0" smtClean="0"/>
              <a:t>Primarily</a:t>
            </a:r>
            <a:r>
              <a:rPr lang="en-US" sz="2400" dirty="0" smtClean="0"/>
              <a:t>: US colleges &amp; universities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u="sng" dirty="0" smtClean="0"/>
              <a:t>Also</a:t>
            </a:r>
            <a:r>
              <a:rPr lang="en-US" sz="2400" dirty="0" smtClean="0"/>
              <a:t> open to US non-profits, and sometimes for-profits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Non-US organizations can be </a:t>
            </a:r>
            <a:r>
              <a:rPr lang="en-US" sz="2400" dirty="0" smtClean="0"/>
              <a:t>subcontractors or collaborators</a:t>
            </a:r>
            <a:endParaRPr lang="en-US" sz="2400" dirty="0" smtClean="0"/>
          </a:p>
          <a:p>
            <a:r>
              <a:rPr lang="en-US" sz="2400" dirty="0" smtClean="0"/>
              <a:t>How much?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err="1" smtClean="0"/>
              <a:t>SaTC</a:t>
            </a:r>
            <a:r>
              <a:rPr lang="en-US" sz="2400" dirty="0" smtClean="0"/>
              <a:t> budget: ~$75M in FY15 grant cycle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Active research grants: </a:t>
            </a:r>
            <a:r>
              <a:rPr lang="en-US" sz="2400" dirty="0" smtClean="0">
                <a:solidFill>
                  <a:srgbClr val="000000"/>
                </a:solidFill>
              </a:rPr>
              <a:t>~700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New research </a:t>
            </a:r>
            <a:r>
              <a:rPr lang="en-US" sz="2400" u="sng" dirty="0" smtClean="0"/>
              <a:t>project</a:t>
            </a:r>
            <a:r>
              <a:rPr lang="en-US" sz="2400" dirty="0" smtClean="0"/>
              <a:t> grants in FY15: </a:t>
            </a:r>
            <a:r>
              <a:rPr lang="en-US" sz="2400" dirty="0" smtClean="0">
                <a:solidFill>
                  <a:srgbClr val="000000"/>
                </a:solidFill>
              </a:rPr>
              <a:t>~160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F08D8-B637-844C-A4F4-BB77C6C0061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5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Current </a:t>
            </a:r>
            <a:r>
              <a:rPr lang="en-US" dirty="0" err="1" smtClean="0">
                <a:solidFill>
                  <a:srgbClr val="3366FF"/>
                </a:solidFill>
              </a:rPr>
              <a:t>SaTC</a:t>
            </a:r>
            <a:r>
              <a:rPr lang="en-US" dirty="0" smtClean="0">
                <a:solidFill>
                  <a:srgbClr val="3366FF"/>
                </a:solidFill>
              </a:rPr>
              <a:t> Funding Areas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593273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Access control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Anti-malware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Anticensorship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Authentication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Biometrics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Cellphone network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Citizen science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Cloud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Cognitive psychology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Competitions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Cryptography, applied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Cryptography, theory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Crypto currency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err="1" smtClean="0">
                <a:solidFill>
                  <a:srgbClr val="000000"/>
                </a:solidFill>
              </a:rPr>
              <a:t>Cybereconomics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0769" y="1574185"/>
            <a:ext cx="23667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err="1" smtClean="0">
                <a:solidFill>
                  <a:srgbClr val="000000"/>
                </a:solidFill>
              </a:rPr>
              <a:t>Cyberwar</a:t>
            </a:r>
            <a:r>
              <a:rPr lang="en-US" sz="2000" dirty="0" smtClean="0">
                <a:solidFill>
                  <a:srgbClr val="000000"/>
                </a:solidFill>
              </a:rPr>
              <a:t/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Data analytics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Deception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Digital currencies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Education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Embedded systems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Forensics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Formal methods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Governance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Hardware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Healthcare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Insider threat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Intrusion detection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Mobile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Network security</a:t>
            </a:r>
            <a:endParaRPr lang="en-US" sz="20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5845114" y="1536665"/>
            <a:ext cx="2699245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Operating systems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Personalization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Power grid security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Privacy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Provenance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Security usability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Situational awareness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Social networks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Sociology of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Software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Vehicle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Verifiable computation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Voting systems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Web security</a:t>
            </a:r>
            <a:br>
              <a:rPr lang="en-US" sz="2000" dirty="0" smtClean="0">
                <a:solidFill>
                  <a:srgbClr val="000000"/>
                </a:solidFill>
              </a:rPr>
            </a:b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4744-A1B5-2F4E-8280-823E4E3C832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9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NSF Privacy Research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200" y="1866900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Formulation of privacy in terms of access to information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Formulation of privacy as a social-psychological construct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Privacy policy formulation, specification, enforcement, analysis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Algorithmic foundations for privacy and tools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Economics of </a:t>
            </a:r>
            <a:r>
              <a:rPr lang="en-US" sz="2200" dirty="0" smtClean="0"/>
              <a:t>privacy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 smtClean="0"/>
              <a:t>Usability </a:t>
            </a:r>
            <a:r>
              <a:rPr lang="en-US" sz="2200" dirty="0"/>
              <a:t>aspects of privacy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Privacy </a:t>
            </a:r>
            <a:r>
              <a:rPr lang="en-US" sz="2200" dirty="0" smtClean="0"/>
              <a:t>- Security </a:t>
            </a:r>
            <a:r>
              <a:rPr lang="en-US" sz="2200" dirty="0"/>
              <a:t>- Usability trade-offs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Privacy preserving solutions for data integration, mining, querying</a:t>
            </a:r>
          </a:p>
          <a:p>
            <a:pPr>
              <a:spcBef>
                <a:spcPts val="800"/>
              </a:spcBef>
              <a:buFont typeface="Wingdings" charset="2"/>
              <a:buChar char="Ø"/>
            </a:pPr>
            <a:r>
              <a:rPr lang="en-US" sz="2200" dirty="0"/>
              <a:t>Privacy preserving solutions for cloud </a:t>
            </a:r>
            <a:r>
              <a:rPr lang="en-US" sz="2200" dirty="0" smtClean="0"/>
              <a:t>computing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403159" y="6341150"/>
            <a:ext cx="5446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smtClean="0"/>
              <a:t>www.nitrd.gov/Pubs/Report_on_Privacy_Research_within_NITRD.pdf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2984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타원 34"/>
          <p:cNvSpPr/>
          <p:nvPr/>
        </p:nvSpPr>
        <p:spPr>
          <a:xfrm>
            <a:off x="4021524" y="4022698"/>
            <a:ext cx="457200" cy="457200"/>
          </a:xfrm>
          <a:prstGeom prst="ellipse">
            <a:avLst/>
          </a:prstGeom>
          <a:gradFill>
            <a:gsLst>
              <a:gs pos="5000">
                <a:schemeClr val="accent3">
                  <a:lumMod val="20000"/>
                  <a:lumOff val="80000"/>
                </a:schemeClr>
              </a:gs>
              <a:gs pos="1200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85000">
                <a:schemeClr val="accent3">
                  <a:lumMod val="60000"/>
                  <a:lumOff val="40000"/>
                </a:schemeClr>
              </a:gs>
              <a:gs pos="95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3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타원 36"/>
          <p:cNvSpPr/>
          <p:nvPr/>
        </p:nvSpPr>
        <p:spPr>
          <a:xfrm>
            <a:off x="3810000" y="4849637"/>
            <a:ext cx="457200" cy="457200"/>
          </a:xfrm>
          <a:prstGeom prst="ellipse">
            <a:avLst/>
          </a:prstGeom>
          <a:gradFill>
            <a:gsLst>
              <a:gs pos="5000">
                <a:schemeClr val="accent2">
                  <a:lumMod val="20000"/>
                  <a:lumOff val="80000"/>
                </a:schemeClr>
              </a:gs>
              <a:gs pos="1200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85000">
                <a:schemeClr val="accent2">
                  <a:lumMod val="60000"/>
                  <a:lumOff val="40000"/>
                </a:schemeClr>
              </a:gs>
              <a:gs pos="95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2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타원 37"/>
          <p:cNvSpPr/>
          <p:nvPr/>
        </p:nvSpPr>
        <p:spPr>
          <a:xfrm>
            <a:off x="685800" y="1828800"/>
            <a:ext cx="2862649" cy="2944459"/>
          </a:xfrm>
          <a:prstGeom prst="ellipse">
            <a:avLst/>
          </a:prstGeom>
          <a:gradFill>
            <a:gsLst>
              <a:gs pos="5000">
                <a:schemeClr val="accent1">
                  <a:lumMod val="20000"/>
                  <a:lumOff val="80000"/>
                </a:schemeClr>
              </a:gs>
              <a:gs pos="1500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75000"/>
                </a:schemeClr>
              </a:gs>
              <a:gs pos="78000">
                <a:schemeClr val="accent1"/>
              </a:gs>
              <a:gs pos="95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 cmpd="dbl"/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1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Privacy DCL </a:t>
            </a:r>
            <a:endParaRPr lang="en-US" altLang="ko-KR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(NSF 14-021)</a:t>
            </a:r>
            <a:endParaRPr lang="en-US" altLang="ko-K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0" name="타원 91"/>
          <p:cNvSpPr/>
          <p:nvPr/>
        </p:nvSpPr>
        <p:spPr>
          <a:xfrm>
            <a:off x="3927389" y="2459723"/>
            <a:ext cx="457200" cy="457200"/>
          </a:xfrm>
          <a:prstGeom prst="ellipse">
            <a:avLst/>
          </a:prstGeom>
          <a:gradFill>
            <a:gsLst>
              <a:gs pos="5000">
                <a:schemeClr val="accent4">
                  <a:lumMod val="20000"/>
                  <a:lumOff val="80000"/>
                </a:schemeClr>
              </a:gs>
              <a:gs pos="12000">
                <a:schemeClr val="accent4">
                  <a:lumMod val="40000"/>
                  <a:lumOff val="60000"/>
                </a:schemeClr>
              </a:gs>
              <a:gs pos="50000">
                <a:schemeClr val="accent4"/>
              </a:gs>
              <a:gs pos="85000">
                <a:schemeClr val="accent4">
                  <a:lumMod val="60000"/>
                  <a:lumOff val="40000"/>
                </a:schemeClr>
              </a:gs>
              <a:gs pos="95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4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TextBox 20"/>
          <p:cNvSpPr txBox="1">
            <a:spLocks noChangeArrowheads="1"/>
          </p:cNvSpPr>
          <p:nvPr/>
        </p:nvSpPr>
        <p:spPr bwMode="auto">
          <a:xfrm>
            <a:off x="4478338" y="2414844"/>
            <a:ext cx="4343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latin typeface="Corbel" pitchFamily="34" charset="0"/>
              </a:rPr>
              <a:t>Psychological or social consequences of privacy violations</a:t>
            </a:r>
            <a:endParaRPr lang="en-US" altLang="en-US" sz="1600" b="1" dirty="0">
              <a:latin typeface="Corbel" pitchFamily="34" charset="0"/>
            </a:endParaRPr>
          </a:p>
        </p:txBody>
      </p:sp>
      <p:sp>
        <p:nvSpPr>
          <p:cNvPr id="3079" name="TextBox 23"/>
          <p:cNvSpPr txBox="1">
            <a:spLocks noChangeArrowheads="1"/>
          </p:cNvSpPr>
          <p:nvPr/>
        </p:nvSpPr>
        <p:spPr bwMode="auto">
          <a:xfrm>
            <a:off x="4602163" y="3179677"/>
            <a:ext cx="42195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orbel" pitchFamily="34" charset="0"/>
              </a:rPr>
              <a:t>Factors encouraging attention or inattention to </a:t>
            </a:r>
            <a:r>
              <a:rPr lang="en-US" altLang="en-US" sz="1600" b="1" dirty="0" smtClean="0">
                <a:latin typeface="Corbel" pitchFamily="34" charset="0"/>
              </a:rPr>
              <a:t>privacy</a:t>
            </a:r>
            <a:endParaRPr lang="en-US" altLang="en-US" sz="1600" b="1" dirty="0">
              <a:latin typeface="Corbel" pitchFamily="34" charset="0"/>
            </a:endParaRPr>
          </a:p>
        </p:txBody>
      </p:sp>
      <p:sp>
        <p:nvSpPr>
          <p:cNvPr id="3080" name="TextBox 24"/>
          <p:cNvSpPr txBox="1">
            <a:spLocks noChangeArrowheads="1"/>
          </p:cNvSpPr>
          <p:nvPr/>
        </p:nvSpPr>
        <p:spPr bwMode="auto">
          <a:xfrm>
            <a:off x="4448094" y="4761634"/>
            <a:ext cx="43259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orbel" pitchFamily="34" charset="0"/>
              </a:rPr>
              <a:t>Understanding the contextual nature of privacy or privacy violations</a:t>
            </a:r>
          </a:p>
        </p:txBody>
      </p:sp>
      <p:sp>
        <p:nvSpPr>
          <p:cNvPr id="3081" name="TextBox 25"/>
          <p:cNvSpPr txBox="1">
            <a:spLocks noChangeArrowheads="1"/>
          </p:cNvSpPr>
          <p:nvPr/>
        </p:nvSpPr>
        <p:spPr bwMode="auto">
          <a:xfrm>
            <a:off x="4602163" y="3960050"/>
            <a:ext cx="43291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orbel" pitchFamily="34" charset="0"/>
              </a:rPr>
              <a:t>Institutional adaptations to and utilization or avoidance of privacy-invading technologies</a:t>
            </a:r>
          </a:p>
        </p:txBody>
      </p:sp>
      <p:sp>
        <p:nvSpPr>
          <p:cNvPr id="28" name="Title 27"/>
          <p:cNvSpPr>
            <a:spLocks noGrp="1"/>
          </p:cNvSpPr>
          <p:nvPr>
            <p:ph type="title" idx="4294967295"/>
          </p:nvPr>
        </p:nvSpPr>
        <p:spPr>
          <a:xfrm>
            <a:off x="225542" y="183630"/>
            <a:ext cx="8763000" cy="762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US" sz="3200" b="1" spc="-100" dirty="0">
                <a:solidFill>
                  <a:schemeClr val="tx2"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Research on Privacy in Today's Networked World</a:t>
            </a:r>
          </a:p>
        </p:txBody>
      </p:sp>
      <p:sp>
        <p:nvSpPr>
          <p:cNvPr id="30" name="타원 38"/>
          <p:cNvSpPr/>
          <p:nvPr/>
        </p:nvSpPr>
        <p:spPr>
          <a:xfrm>
            <a:off x="4031821" y="3251416"/>
            <a:ext cx="457200" cy="457200"/>
          </a:xfrm>
          <a:prstGeom prst="ellipse">
            <a:avLst/>
          </a:prstGeom>
          <a:gradFill>
            <a:gsLst>
              <a:gs pos="5000">
                <a:schemeClr val="accent6">
                  <a:lumMod val="20000"/>
                  <a:lumOff val="80000"/>
                </a:schemeClr>
              </a:gs>
              <a:gs pos="12000">
                <a:schemeClr val="accent6">
                  <a:lumMod val="40000"/>
                  <a:lumOff val="60000"/>
                </a:schemeClr>
              </a:gs>
              <a:gs pos="50000">
                <a:schemeClr val="accent6"/>
              </a:gs>
              <a:gs pos="85000">
                <a:schemeClr val="accent6">
                  <a:lumMod val="60000"/>
                  <a:lumOff val="40000"/>
                </a:schemeClr>
              </a:gs>
              <a:gs pos="95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6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타원 36"/>
          <p:cNvSpPr/>
          <p:nvPr/>
        </p:nvSpPr>
        <p:spPr>
          <a:xfrm>
            <a:off x="3429000" y="1635314"/>
            <a:ext cx="457200" cy="457200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2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5" name="TextBox 20"/>
          <p:cNvSpPr txBox="1">
            <a:spLocks noChangeArrowheads="1"/>
          </p:cNvSpPr>
          <p:nvPr/>
        </p:nvSpPr>
        <p:spPr bwMode="auto">
          <a:xfrm>
            <a:off x="3962400" y="1578205"/>
            <a:ext cx="5029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latin typeface="Corbel" pitchFamily="34" charset="0"/>
              </a:rPr>
              <a:t>Relationship </a:t>
            </a:r>
            <a:r>
              <a:rPr lang="en-US" altLang="en-US" sz="1600" b="1" dirty="0">
                <a:latin typeface="Corbel" pitchFamily="34" charset="0"/>
              </a:rPr>
              <a:t>between technical and psychological conceptualizations of </a:t>
            </a:r>
            <a:r>
              <a:rPr lang="en-US" altLang="en-US" sz="1600" b="1" dirty="0" smtClean="0">
                <a:latin typeface="Corbel" pitchFamily="34" charset="0"/>
              </a:rPr>
              <a:t>privacy</a:t>
            </a:r>
            <a:endParaRPr lang="en-US" altLang="en-US" sz="1600" b="1" dirty="0">
              <a:latin typeface="Corbel" pitchFamily="34" charset="0"/>
            </a:endParaRPr>
          </a:p>
        </p:txBody>
      </p:sp>
      <p:sp>
        <p:nvSpPr>
          <p:cNvPr id="25" name="타원 91"/>
          <p:cNvSpPr/>
          <p:nvPr/>
        </p:nvSpPr>
        <p:spPr>
          <a:xfrm>
            <a:off x="2769687" y="1025140"/>
            <a:ext cx="457200" cy="457200"/>
          </a:xfrm>
          <a:prstGeom prst="ellipse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4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TextBox 20"/>
          <p:cNvSpPr txBox="1">
            <a:spLocks noChangeArrowheads="1"/>
          </p:cNvSpPr>
          <p:nvPr/>
        </p:nvSpPr>
        <p:spPr bwMode="auto">
          <a:xfrm>
            <a:off x="3276600" y="1060610"/>
            <a:ext cx="5257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orbel" pitchFamily="34" charset="0"/>
              </a:rPr>
              <a:t>Social and psychological functions privacy performs</a:t>
            </a:r>
          </a:p>
        </p:txBody>
      </p:sp>
      <p:sp>
        <p:nvSpPr>
          <p:cNvPr id="3088" name="TextBox 24"/>
          <p:cNvSpPr txBox="1">
            <a:spLocks noChangeArrowheads="1"/>
          </p:cNvSpPr>
          <p:nvPr/>
        </p:nvSpPr>
        <p:spPr bwMode="auto">
          <a:xfrm>
            <a:off x="3962400" y="5506943"/>
            <a:ext cx="5105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orbel" pitchFamily="34" charset="0"/>
              </a:rPr>
              <a:t>Examining privacy issues and impacts across different levels of analysis </a:t>
            </a:r>
            <a:r>
              <a:rPr lang="en-US" altLang="en-US" sz="1600" b="1" dirty="0" smtClean="0">
                <a:latin typeface="Corbel" pitchFamily="34" charset="0"/>
              </a:rPr>
              <a:t>with </a:t>
            </a:r>
            <a:r>
              <a:rPr lang="en-US" altLang="en-US" sz="1600" b="1" dirty="0">
                <a:latin typeface="Corbel" pitchFamily="34" charset="0"/>
              </a:rPr>
              <a:t>different </a:t>
            </a:r>
            <a:r>
              <a:rPr lang="en-US" altLang="en-US" sz="1600" b="1" dirty="0" smtClean="0">
                <a:latin typeface="Corbel" pitchFamily="34" charset="0"/>
              </a:rPr>
              <a:t>technologies </a:t>
            </a:r>
            <a:endParaRPr lang="en-US" altLang="en-US" sz="1600" b="1" dirty="0">
              <a:latin typeface="Corbel" pitchFamily="34" charset="0"/>
            </a:endParaRPr>
          </a:p>
        </p:txBody>
      </p:sp>
      <p:sp>
        <p:nvSpPr>
          <p:cNvPr id="18" name="타원 36"/>
          <p:cNvSpPr/>
          <p:nvPr/>
        </p:nvSpPr>
        <p:spPr>
          <a:xfrm>
            <a:off x="3352800" y="5586705"/>
            <a:ext cx="457200" cy="457200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2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DCL Responses: Sampling of</a:t>
            </a:r>
            <a:br>
              <a:rPr lang="en-US" b="1" dirty="0" smtClean="0"/>
            </a:br>
            <a:r>
              <a:rPr lang="en-US" b="1" dirty="0" smtClean="0"/>
              <a:t>Privacy </a:t>
            </a:r>
            <a:r>
              <a:rPr lang="en-US" b="1" smtClean="0"/>
              <a:t>Awards in FY14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For Official Use Only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18423" r="42458" b="23874"/>
          <a:stretch/>
        </p:blipFill>
        <p:spPr bwMode="auto">
          <a:xfrm>
            <a:off x="411449" y="1674154"/>
            <a:ext cx="8290591" cy="489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1463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Sizes and Schedule (NSF 15-575)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450847"/>
              </p:ext>
            </p:extLst>
          </p:nvPr>
        </p:nvGraphicFramePr>
        <p:xfrm>
          <a:off x="1059214" y="1810469"/>
          <a:ext cx="6685280" cy="3276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447800"/>
                <a:gridCol w="1666240"/>
                <a:gridCol w="1666240"/>
              </a:tblGrid>
              <a:tr h="93186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Amount &amp; duration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FY16 Submission</a:t>
                      </a:r>
                      <a:r>
                        <a:rPr lang="en-US" baseline="0" dirty="0" smtClean="0">
                          <a:solidFill>
                            <a:schemeClr val="bg2"/>
                          </a:solidFill>
                        </a:rPr>
                        <a:t> dates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# FY15</a:t>
                      </a:r>
                      <a:r>
                        <a:rPr lang="en-US" baseline="0" dirty="0" smtClean="0">
                          <a:solidFill>
                            <a:schemeClr val="bg2"/>
                          </a:solidFill>
                        </a:rPr>
                        <a:t> funded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71500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Small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Up to $500k, </a:t>
                      </a:r>
                    </a:p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 years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Nov 04 2015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–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Nov 18 2015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72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proposals/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58 projects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1500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Medium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Up to $1.2M,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4 years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Sep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10 2015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–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Sep 16 2015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38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proposals/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23 projects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71500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Large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Up to $3M, </a:t>
                      </a:r>
                    </a:p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5 years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Sep 18 2015 –</a:t>
                      </a:r>
                    </a:p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Sep 24 2015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proposals/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3 projects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44744-A1B5-2F4E-8280-823E4E3C832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SaTC</a:t>
            </a:r>
            <a:r>
              <a:rPr lang="en-US" dirty="0" smtClean="0"/>
              <a:t>-announce mailing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Announcements relevant to the </a:t>
            </a:r>
            <a:r>
              <a:rPr lang="en-US" sz="2400" dirty="0" err="1" smtClean="0"/>
              <a:t>SaTC</a:t>
            </a:r>
            <a:r>
              <a:rPr lang="en-US" sz="2400" dirty="0" smtClean="0"/>
              <a:t> program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To subscribe:</a:t>
            </a:r>
          </a:p>
          <a:p>
            <a:pPr marL="0" indent="0">
              <a:buNone/>
            </a:pPr>
            <a:endParaRPr lang="en-US" sz="2400" dirty="0" smtClean="0"/>
          </a:p>
          <a:p>
            <a:pPr marL="914400" lvl="2" indent="0">
              <a:buNone/>
            </a:pPr>
            <a:r>
              <a:rPr lang="en-US" dirty="0"/>
              <a:t>Send </a:t>
            </a:r>
            <a:r>
              <a:rPr lang="en-US" dirty="0" smtClean="0"/>
              <a:t>email </a:t>
            </a:r>
            <a:r>
              <a:rPr lang="en-US" dirty="0"/>
              <a:t>to: </a:t>
            </a:r>
            <a:r>
              <a:rPr lang="en-US" dirty="0" err="1"/>
              <a:t>listserv@listserv.nsf.gov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w</a:t>
            </a:r>
            <a:r>
              <a:rPr lang="en-US" sz="2000" dirty="0" smtClean="0"/>
              <a:t>ith </a:t>
            </a:r>
            <a:r>
              <a:rPr lang="en-US" sz="2000" dirty="0"/>
              <a:t>message body = “</a:t>
            </a:r>
            <a:r>
              <a:rPr lang="en-US" sz="2000" dirty="0">
                <a:latin typeface="Courier"/>
                <a:cs typeface="Courier"/>
              </a:rPr>
              <a:t>subscribe SaTC-announce</a:t>
            </a:r>
            <a:r>
              <a:rPr lang="en-US" sz="2000" i="1" dirty="0"/>
              <a:t>”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F08D8-B637-844C-A4F4-BB77C6C006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06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Washington Area Trustworthy Computing Hour (WATCH)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9473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200" dirty="0" smtClean="0"/>
              <a:t>Subscribing to the mailing list to receive notifications of WATCH talks:</a:t>
            </a:r>
            <a:endParaRPr lang="en-US" sz="5500" dirty="0" smtClean="0"/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r>
              <a:rPr lang="en-US" sz="7200" dirty="0" smtClean="0"/>
              <a:t>Send a blank email to: </a:t>
            </a:r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r>
              <a:rPr lang="en-US" sz="5500" dirty="0" smtClean="0"/>
              <a:t>	</a:t>
            </a:r>
            <a:r>
              <a:rPr lang="en-US" sz="5500" dirty="0" smtClean="0">
                <a:solidFill>
                  <a:srgbClr val="000000"/>
                </a:solidFill>
                <a:latin typeface="Courier"/>
                <a:cs typeface="Courier"/>
              </a:rPr>
              <a:t>WATCH-ANNOUNCE-subscribe-request@listserv.nsf.gov</a:t>
            </a:r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endParaRPr lang="en-US" sz="7200" dirty="0" smtClean="0"/>
          </a:p>
          <a:p>
            <a:pPr marL="0" indent="0">
              <a:buNone/>
            </a:pPr>
            <a:r>
              <a:rPr lang="en-US" sz="7200" dirty="0" smtClean="0"/>
              <a:t>Recordings of previous talks at </a:t>
            </a:r>
            <a:r>
              <a:rPr lang="en-US" sz="7200" dirty="0" smtClean="0">
                <a:solidFill>
                  <a:srgbClr val="0000FF"/>
                </a:solidFill>
              </a:rPr>
              <a:t>http://</a:t>
            </a:r>
            <a:r>
              <a:rPr lang="en-US" sz="7200" dirty="0" err="1" smtClean="0">
                <a:solidFill>
                  <a:srgbClr val="0000FF"/>
                </a:solidFill>
              </a:rPr>
              <a:t>www.nsf.gov</a:t>
            </a:r>
            <a:r>
              <a:rPr lang="en-US" sz="7200" dirty="0" smtClean="0">
                <a:solidFill>
                  <a:srgbClr val="0000FF"/>
                </a:solidFill>
              </a:rPr>
              <a:t>/</a:t>
            </a:r>
            <a:r>
              <a:rPr lang="en-US" sz="7200" dirty="0" err="1" smtClean="0">
                <a:solidFill>
                  <a:srgbClr val="0000FF"/>
                </a:solidFill>
              </a:rPr>
              <a:t>cise</a:t>
            </a:r>
            <a:r>
              <a:rPr lang="en-US" sz="7200" dirty="0" smtClean="0">
                <a:solidFill>
                  <a:srgbClr val="0000FF"/>
                </a:solidFill>
              </a:rPr>
              <a:t>/</a:t>
            </a:r>
            <a:r>
              <a:rPr lang="en-US" sz="7200" dirty="0" err="1" smtClean="0">
                <a:solidFill>
                  <a:srgbClr val="0000FF"/>
                </a:solidFill>
              </a:rPr>
              <a:t>cns</a:t>
            </a:r>
            <a:r>
              <a:rPr lang="en-US" sz="7200" dirty="0" smtClean="0">
                <a:solidFill>
                  <a:srgbClr val="0000FF"/>
                </a:solidFill>
              </a:rPr>
              <a:t>/watch/ </a:t>
            </a:r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r>
              <a:rPr lang="en-US" sz="7200" u="sng" smtClean="0"/>
              <a:t>Upcoming </a:t>
            </a:r>
            <a:r>
              <a:rPr lang="en-US" sz="7200" u="sng" dirty="0" smtClean="0"/>
              <a:t>WATCH talks:</a:t>
            </a:r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r>
              <a:rPr lang="en-US" sz="7200" dirty="0" smtClean="0"/>
              <a:t>November 12, </a:t>
            </a:r>
            <a:r>
              <a:rPr lang="en-US" sz="7200" dirty="0" err="1" smtClean="0"/>
              <a:t>Tadayoshi</a:t>
            </a:r>
            <a:r>
              <a:rPr lang="en-US" sz="7200" dirty="0" smtClean="0"/>
              <a:t> Kohno, </a:t>
            </a:r>
            <a:r>
              <a:rPr lang="en-US" sz="7200" dirty="0" err="1" smtClean="0"/>
              <a:t>Univ</a:t>
            </a:r>
            <a:r>
              <a:rPr lang="en-US" sz="7200" dirty="0" smtClean="0"/>
              <a:t> of Washington</a:t>
            </a:r>
          </a:p>
          <a:p>
            <a:pPr marL="0" indent="0">
              <a:buNone/>
            </a:pPr>
            <a:r>
              <a:rPr lang="en-US" sz="7200" dirty="0"/>
              <a:t>Jan 21 2016: Ronald </a:t>
            </a:r>
            <a:r>
              <a:rPr lang="en-US" sz="7200" dirty="0" err="1"/>
              <a:t>Deibert</a:t>
            </a:r>
            <a:r>
              <a:rPr lang="en-US" sz="7200" dirty="0"/>
              <a:t>, Citizen Lab</a:t>
            </a:r>
          </a:p>
          <a:p>
            <a:pPr marL="0" indent="0">
              <a:buNone/>
            </a:pPr>
            <a:r>
              <a:rPr lang="en-US" sz="7200" dirty="0"/>
              <a:t>May 19 2016: Carl </a:t>
            </a:r>
            <a:r>
              <a:rPr lang="en-US" sz="7200" dirty="0" err="1" smtClean="0"/>
              <a:t>Landwehr</a:t>
            </a:r>
            <a:r>
              <a:rPr lang="en-US" sz="7200" dirty="0" smtClean="0"/>
              <a:t>, Consultant</a:t>
            </a:r>
          </a:p>
          <a:p>
            <a:pPr marL="0" indent="0">
              <a:buNone/>
            </a:pPr>
            <a:r>
              <a:rPr lang="en-US" sz="7200" dirty="0" smtClean="0"/>
              <a:t>(and six more, including Susan Landau, Deirdre Mulligan, and </a:t>
            </a:r>
            <a:r>
              <a:rPr lang="en-US" sz="7200" dirty="0" err="1" smtClean="0"/>
              <a:t>kc</a:t>
            </a:r>
            <a:r>
              <a:rPr lang="en-US" sz="7200" dirty="0" smtClean="0"/>
              <a:t> </a:t>
            </a:r>
            <a:r>
              <a:rPr lang="en-US" sz="7200" dirty="0" err="1" smtClean="0"/>
              <a:t>claffy</a:t>
            </a:r>
            <a:r>
              <a:rPr lang="en-US" sz="7200" dirty="0" smtClean="0"/>
              <a:t>)</a:t>
            </a:r>
            <a:endParaRPr lang="en-US" sz="72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F08D8-B637-844C-A4F4-BB77C6C006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51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7AEBC93382D14DA758968F8C0C1DEE" ma:contentTypeVersion="2" ma:contentTypeDescription="Create a new document." ma:contentTypeScope="" ma:versionID="c072fdddce7bbef2f756b94436c44a2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a3281f1077fbd7e39b4d8d3a24b687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 ma:index="8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D2E682-D02F-4BE8-B08C-B231BE5FC8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A2E413-5E32-4328-9929-9BB85B68BA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A9D752-51D7-4D5B-A3BD-7678AE02003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621</Words>
  <Application>Microsoft Macintosh PowerPoint</Application>
  <PresentationFormat>On-screen Show (4:3)</PresentationFormat>
  <Paragraphs>143</Paragraphs>
  <Slides>11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US-Netherlands Workshop on Cybersecurity NSF Welcome </vt:lpstr>
      <vt:lpstr>What is SaTC?</vt:lpstr>
      <vt:lpstr>Current SaTC Funding Areas</vt:lpstr>
      <vt:lpstr>NSF Privacy Research Portfolio</vt:lpstr>
      <vt:lpstr>Research on Privacy in Today's Networked World</vt:lpstr>
      <vt:lpstr>DCL Responses: Sampling of Privacy Awards in FY14</vt:lpstr>
      <vt:lpstr>Sizes and Schedule (NSF 15-575)</vt:lpstr>
      <vt:lpstr>SaTC-announce mailing list</vt:lpstr>
      <vt:lpstr>Washington Area Trustworthy Computing Hour (WATCH)</vt:lpstr>
      <vt:lpstr>SaTC Program Director topic areas</vt:lpstr>
      <vt:lpstr>Questions?</vt:lpstr>
    </vt:vector>
  </TitlesOfParts>
  <Company>NSF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Shands</dc:creator>
  <dc:description/>
  <cp:lastModifiedBy>Jeremy Epstein</cp:lastModifiedBy>
  <cp:revision>24</cp:revision>
  <dcterms:created xsi:type="dcterms:W3CDTF">2015-08-03T17:41:16Z</dcterms:created>
  <dcterms:modified xsi:type="dcterms:W3CDTF">2015-10-02T13:26:17Z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0x010100E67AEBC93382D14DA758968F8C0C1DEE</vt:lpwstr>
  </property>
</Properties>
</file>