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8" r:id="rId2"/>
    <p:sldId id="575" r:id="rId3"/>
    <p:sldId id="703" r:id="rId4"/>
    <p:sldId id="705" r:id="rId5"/>
    <p:sldId id="706" r:id="rId6"/>
    <p:sldId id="710" r:id="rId7"/>
    <p:sldId id="711" r:id="rId8"/>
    <p:sldId id="673" r:id="rId9"/>
    <p:sldId id="674" r:id="rId10"/>
    <p:sldId id="675" r:id="rId11"/>
    <p:sldId id="678" r:id="rId12"/>
    <p:sldId id="697" r:id="rId13"/>
    <p:sldId id="71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576" autoAdjust="0"/>
    <p:restoredTop sz="76776" autoAdjust="0"/>
  </p:normalViewPr>
  <p:slideViewPr>
    <p:cSldViewPr>
      <p:cViewPr varScale="1">
        <p:scale>
          <a:sx n="90" d="100"/>
          <a:sy n="90" d="100"/>
        </p:scale>
        <p:origin x="217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379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FAE38-9905-4189-9FEE-1D118A998D4B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BBBAE-5B83-41D1-9966-96F22C337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78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F9563-D14E-402A-A7B1-6794FB4CD326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76F74-08FB-459B-B09A-CDAE3603E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0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C90159-5022-4DD3-9643-5DE72D710C8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169476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9" tIns="45700" rIns="91399" bIns="45700" anchor="b"/>
          <a:lstStyle/>
          <a:p>
            <a:pPr algn="r"/>
            <a:fld id="{84B4EA8F-8546-4B32-83B3-1816E96CE92C}" type="slidenum">
              <a:rPr lang="en-US" sz="1200"/>
              <a:pPr algn="r"/>
              <a:t>10</a:t>
            </a:fld>
            <a:endParaRPr lang="en-US" sz="1200" dirty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734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CFE42-0C2F-42BC-9659-BE7BE7C0CD5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163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76F74-08FB-459B-B09A-CDAE3603EF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4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0100" marR="0" lvl="1" indent="-342900" algn="l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E1A9A-8A20-474C-A299-C31F33228D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03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1304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4744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A9A2D2-5084-4D82-993B-4FB78A2BB37A}" type="slidenum">
              <a:rPr lang="it-IT" smtClean="0">
                <a:latin typeface="Calibri" panose="020F0502020204030204" pitchFamily="34" charset="0"/>
              </a:rPr>
              <a:pPr/>
              <a:t>4</a:t>
            </a:fld>
            <a:endParaRPr lang="it-IT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863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A9A2D2-5084-4D82-993B-4FB78A2BB37A}" type="slidenum">
              <a:rPr lang="it-IT" smtClean="0">
                <a:latin typeface="Calibri" panose="020F0502020204030204" pitchFamily="34" charset="0"/>
              </a:rPr>
              <a:pPr/>
              <a:t>5</a:t>
            </a:fld>
            <a:endParaRPr lang="it-IT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192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A9A2D2-5084-4D82-993B-4FB78A2BB37A}" type="slidenum">
              <a:rPr lang="it-IT" smtClean="0">
                <a:latin typeface="Calibri" panose="020F0502020204030204" pitchFamily="34" charset="0"/>
              </a:rPr>
              <a:pPr/>
              <a:t>6</a:t>
            </a:fld>
            <a:endParaRPr lang="it-IT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422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A9A2D2-5084-4D82-993B-4FB78A2BB37A}" type="slidenum">
              <a:rPr lang="it-IT" smtClean="0">
                <a:latin typeface="Calibri" panose="020F0502020204030204" pitchFamily="34" charset="0"/>
              </a:rPr>
              <a:pPr/>
              <a:t>7</a:t>
            </a:fld>
            <a:endParaRPr lang="it-IT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06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9" tIns="45700" rIns="91399" bIns="45700" anchor="b"/>
          <a:lstStyle/>
          <a:p>
            <a:pPr algn="r"/>
            <a:fld id="{84B4EA8F-8546-4B32-83B3-1816E96CE92C}" type="slidenum">
              <a:rPr lang="en-US" sz="1200"/>
              <a:pPr algn="r"/>
              <a:t>8</a:t>
            </a:fld>
            <a:endParaRPr lang="en-US" sz="1200" dirty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284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CAD58-B5A6-4D22-95D4-F5EB92A1469C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1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72816"/>
            <a:ext cx="8568952" cy="1673352"/>
          </a:xfr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100" b="0" baseline="0"/>
            </a:lvl1pPr>
            <a:extLst/>
          </a:lstStyle>
          <a:p>
            <a:r>
              <a:rPr kumimoji="0" lang="en-US" dirty="0" smtClean="0"/>
              <a:t>An Experiment in Hiring Discrimination via Online Social Networks</a:t>
            </a:r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005064"/>
            <a:ext cx="8077200" cy="648072"/>
          </a:xfrm>
        </p:spPr>
        <p:txBody>
          <a:bodyPr lIns="118872" tIns="0" rIns="45720" bIns="0" anchor="b"/>
          <a:lstStyle>
            <a:lvl1pPr marL="0" indent="0" algn="l">
              <a:buNone/>
              <a:defRPr sz="18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dirty="0" smtClean="0"/>
              <a:t>Alessandro Acquisti and Christina Fong</a:t>
            </a:r>
          </a:p>
          <a:p>
            <a:r>
              <a:rPr kumimoji="0" lang="en-US" dirty="0" smtClean="0"/>
              <a:t>Carnegie Mellon University</a:t>
            </a:r>
            <a:endParaRPr kumimoji="0"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4797152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228600"/>
            <a:ext cx="8363938" cy="6093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9436" y="1447800"/>
            <a:ext cx="8363938" cy="20005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0583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0" cap="none" baseline="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  <a:prstGeom prst="rect">
            <a:avLst/>
          </a:prstGeom>
        </p:spPr>
        <p:txBody>
          <a:bodyPr/>
          <a:lstStyle/>
          <a:p>
            <a:fld id="{6E4279C8-CE5D-4546-949B-3DD6129F9249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  <a:prstGeom prst="rect">
            <a:avLst/>
          </a:prstGeom>
        </p:spPr>
        <p:txBody>
          <a:bodyPr/>
          <a:lstStyle/>
          <a:p>
            <a:fld id="{4AA3F48F-B444-49BF-B568-FFA470215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4500" b="0" kern="1200">
          <a:solidFill>
            <a:srgbClr val="FFFF00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lnSpc>
          <a:spcPct val="150000"/>
        </a:lnSpc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Font typeface="Arial"/>
        <a:buChar char="▪"/>
        <a:defRPr kumimoji="0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Font typeface="Arial"/>
        <a:buChar char="▪"/>
        <a:defRPr kumimoji="0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 typeface="Wingdings 3"/>
        <a:buChar char=""/>
        <a:defRPr kumimoji="0" lang="en-US" sz="1800" kern="1200" smtClean="0">
          <a:solidFill>
            <a:schemeClr val="bg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76672"/>
            <a:ext cx="8215064" cy="60486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sz="2000" dirty="0" smtClean="0">
              <a:solidFill>
                <a:srgbClr val="E2EAEA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3200" dirty="0">
              <a:solidFill>
                <a:srgbClr val="E2EAEA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4400" dirty="0" smtClean="0">
                <a:solidFill>
                  <a:schemeClr val="tx1"/>
                </a:solidFill>
              </a:rPr>
              <a:t>Alessandro Acquisti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Professor, Information Technology and Public Policy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Director, </a:t>
            </a:r>
            <a:r>
              <a:rPr lang="en-US" sz="2400" dirty="0" err="1" smtClean="0">
                <a:solidFill>
                  <a:schemeClr val="tx1"/>
                </a:solidFill>
              </a:rPr>
              <a:t>PeeX</a:t>
            </a:r>
            <a:r>
              <a:rPr lang="en-US" sz="2400" dirty="0" smtClean="0">
                <a:solidFill>
                  <a:schemeClr val="tx1"/>
                </a:solidFill>
              </a:rPr>
              <a:t> Lab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Co-Director, Center for Behavioral Decision Research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i="1" dirty="0" smtClean="0">
                <a:solidFill>
                  <a:schemeClr val="tx1"/>
                </a:solidFill>
              </a:rPr>
              <a:t>Heinz College, Carnegie Mellon University</a:t>
            </a:r>
          </a:p>
        </p:txBody>
      </p:sp>
    </p:spTree>
    <p:extLst>
      <p:ext uri="{BB962C8B-B14F-4D97-AF65-F5344CB8AC3E}">
        <p14:creationId xmlns:p14="http://schemas.microsoft.com/office/powerpoint/2010/main" val="281679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31840" y="2958045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+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628" y="2958044"/>
            <a:ext cx="2017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= SSN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1.bp.blogspot.com/_wICHhTiQmrA/TUBWbCpI5eI/AAAAAAAAE0Y/fhSI1bGZOTc/s1600/facebook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6" y="2775391"/>
            <a:ext cx="3384375" cy="12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48881"/>
            <a:ext cx="2880320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Arc 1"/>
          <p:cNvSpPr/>
          <p:nvPr/>
        </p:nvSpPr>
        <p:spPr>
          <a:xfrm>
            <a:off x="1619672" y="1142288"/>
            <a:ext cx="6528725" cy="2208245"/>
          </a:xfrm>
          <a:prstGeom prst="arc">
            <a:avLst>
              <a:gd name="adj1" fmla="val 10875559"/>
              <a:gd name="adj2" fmla="val 0"/>
            </a:avLst>
          </a:prstGeom>
          <a:ln w="38100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8" name="Rectangle 7"/>
          <p:cNvSpPr/>
          <p:nvPr/>
        </p:nvSpPr>
        <p:spPr>
          <a:xfrm>
            <a:off x="266700" y="6156593"/>
            <a:ext cx="8769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 smtClean="0">
                <a:solidFill>
                  <a:schemeClr val="bg1"/>
                </a:solidFill>
              </a:rPr>
              <a:t>Privacy and Face Recognition in the Age of Augmented Reality</a:t>
            </a:r>
            <a:r>
              <a:rPr lang="en-US" sz="1600" dirty="0" smtClean="0">
                <a:solidFill>
                  <a:schemeClr val="bg1"/>
                </a:solidFill>
              </a:rPr>
              <a:t>,"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Alessandro Acquisti, Ralph Gross, and Fred Stutzman, </a:t>
            </a:r>
            <a:r>
              <a:rPr lang="en-US" sz="1600" i="1" dirty="0" smtClean="0">
                <a:solidFill>
                  <a:schemeClr val="bg1"/>
                </a:solidFill>
              </a:rPr>
              <a:t>Journal of Privacy and Confidentiality, </a:t>
            </a:r>
            <a:r>
              <a:rPr lang="en-US" sz="1600" dirty="0" smtClean="0">
                <a:solidFill>
                  <a:schemeClr val="bg1"/>
                </a:solidFill>
              </a:rPr>
              <a:t>2014.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9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Research\Papers\privacy-socnetwork\Faces\paper\PNAS\APP_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238403"/>
            <a:ext cx="2593906" cy="389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2699792" y="3212976"/>
            <a:ext cx="437237" cy="0"/>
          </a:xfrm>
          <a:prstGeom prst="straightConnector1">
            <a:avLst/>
          </a:prstGeom>
          <a:ln w="57150">
            <a:solidFill>
              <a:srgbClr val="FF0000">
                <a:alpha val="76000"/>
              </a:srgb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868144" y="3194452"/>
            <a:ext cx="435619" cy="0"/>
          </a:xfrm>
          <a:prstGeom prst="straightConnector1">
            <a:avLst/>
          </a:prstGeom>
          <a:ln w="57150">
            <a:solidFill>
              <a:srgbClr val="FF0000">
                <a:alpha val="76000"/>
              </a:srgb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Research\Papers\privacy-socnetwork\Faces\paper\PNAS\APP_0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2608022" cy="391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Research\Papers\privacy-socnetwork\Faces\paper\PNAS\IMG_2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4" r="18437" b="32862"/>
          <a:stretch/>
        </p:blipFill>
        <p:spPr bwMode="auto">
          <a:xfrm>
            <a:off x="6300192" y="1238435"/>
            <a:ext cx="2771800" cy="391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5652120" y="980728"/>
            <a:ext cx="2927604" cy="170684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4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osemarketing.com/wp-content/upload/Piece-of-the-p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11" y="1988840"/>
            <a:ext cx="37719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loudave.com/wordpress/wp-content/uploads/2010/11/596ab7c720b4f4fb65fb81c4527e663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06" y="2071946"/>
            <a:ext cx="4036415" cy="327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1841" y="365126"/>
            <a:ext cx="8726749" cy="1325563"/>
          </a:xfrm>
        </p:spPr>
        <p:txBody>
          <a:bodyPr/>
          <a:lstStyle/>
          <a:p>
            <a:r>
              <a:rPr lang="en-US" dirty="0" smtClean="0"/>
              <a:t>What “big data” do we want?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22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772" y="906096"/>
            <a:ext cx="8266775" cy="5121546"/>
          </a:xfrm>
        </p:spPr>
        <p:txBody>
          <a:bodyPr>
            <a:normAutofit fontScale="85000" lnSpcReduction="10000"/>
          </a:bodyPr>
          <a:lstStyle/>
          <a:p>
            <a:pPr marL="0" indent="0">
              <a:buClr>
                <a:schemeClr val="bg1"/>
              </a:buClr>
              <a:buNone/>
            </a:pPr>
            <a:endParaRPr lang="en-US" dirty="0"/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/>
              <a:t>“The </a:t>
            </a:r>
            <a:r>
              <a:rPr lang="en-US" dirty="0"/>
              <a:t>Economics of Privacy</a:t>
            </a:r>
            <a:r>
              <a:rPr lang="en-US" dirty="0" smtClean="0"/>
              <a:t>,” </a:t>
            </a:r>
            <a:r>
              <a:rPr lang="en-US" dirty="0"/>
              <a:t>Acquisti, Taylor, and Wagman, </a:t>
            </a:r>
            <a:r>
              <a:rPr lang="en-US" i="1" dirty="0"/>
              <a:t>Journal of Economic Literature</a:t>
            </a:r>
            <a:r>
              <a:rPr lang="en-US" dirty="0"/>
              <a:t>, </a:t>
            </a:r>
            <a:r>
              <a:rPr lang="en-US" dirty="0" smtClean="0"/>
              <a:t>(forthcoming)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endParaRPr lang="en-US" dirty="0"/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dirty="0" smtClean="0"/>
              <a:t>“Privacy and Human Behavior in the Age of Information”, Acquisti, Brandimarte, and Loewenstein, </a:t>
            </a:r>
            <a:r>
              <a:rPr lang="en-US" i="1" dirty="0" smtClean="0"/>
              <a:t>Science</a:t>
            </a:r>
            <a:r>
              <a:rPr lang="en-US" dirty="0" smtClean="0"/>
              <a:t>, (2015)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endParaRPr lang="en-US" dirty="0"/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US" u="sng" dirty="0">
                <a:solidFill>
                  <a:srgbClr val="FFFF00"/>
                </a:solidFill>
              </a:rPr>
              <a:t>http://www.heinz.cmu.edu/~acquisti</a:t>
            </a:r>
            <a:r>
              <a:rPr lang="en-US" u="sng" dirty="0" smtClean="0">
                <a:solidFill>
                  <a:srgbClr val="FFFF00"/>
                </a:solidFill>
              </a:rPr>
              <a:t>/</a:t>
            </a:r>
            <a:r>
              <a:rPr lang="en-US" dirty="0" smtClean="0"/>
              <a:t> (or google “economics privacy”)</a:t>
            </a:r>
            <a:endParaRPr lang="en-US" dirty="0"/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240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contenuto 6"/>
          <p:cNvSpPr>
            <a:spLocks noGrp="1"/>
          </p:cNvSpPr>
          <p:nvPr>
            <p:ph sz="half" idx="1"/>
          </p:nvPr>
        </p:nvSpPr>
        <p:spPr bwMode="auto">
          <a:xfrm>
            <a:off x="376808" y="980728"/>
            <a:ext cx="8515672" cy="4608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118872" indent="0">
              <a:lnSpc>
                <a:spcPct val="200000"/>
              </a:lnSpc>
              <a:buNone/>
            </a:pPr>
            <a:r>
              <a:rPr lang="en-US" dirty="0" smtClean="0"/>
              <a:t>Laurea, Economics (Rome)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dirty="0" smtClean="0"/>
              <a:t>Masters, Economics (Trinity College)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dirty="0" smtClean="0"/>
              <a:t>Masters, Econometrics &amp; Math Econ (LSE)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dirty="0" smtClean="0"/>
              <a:t>Masters, Info Sys (Berkeley)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dirty="0" smtClean="0"/>
              <a:t>PhD, Info Sys (Berkeley)</a:t>
            </a:r>
          </a:p>
        </p:txBody>
      </p:sp>
    </p:spTree>
    <p:extLst>
      <p:ext uri="{BB962C8B-B14F-4D97-AF65-F5344CB8AC3E}">
        <p14:creationId xmlns:p14="http://schemas.microsoft.com/office/powerpoint/2010/main" val="140129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contenuto 6"/>
          <p:cNvSpPr>
            <a:spLocks noGrp="1"/>
          </p:cNvSpPr>
          <p:nvPr>
            <p:ph sz="half" idx="1"/>
          </p:nvPr>
        </p:nvSpPr>
        <p:spPr bwMode="auto">
          <a:xfrm>
            <a:off x="376808" y="836712"/>
            <a:ext cx="8515672" cy="532859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118872" indent="0">
              <a:lnSpc>
                <a:spcPct val="200000"/>
              </a:lnSpc>
              <a:buNone/>
            </a:pPr>
            <a:r>
              <a:rPr lang="en-US" sz="3600" dirty="0"/>
              <a:t>p</a:t>
            </a:r>
            <a:r>
              <a:rPr lang="en-US" sz="3600" dirty="0" smtClean="0"/>
              <a:t>rivacy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sz="3600" dirty="0"/>
              <a:t>e</a:t>
            </a:r>
            <a:r>
              <a:rPr lang="en-US" sz="3600" dirty="0" smtClean="0"/>
              <a:t>conomics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sz="3600" dirty="0"/>
              <a:t>b</a:t>
            </a:r>
            <a:r>
              <a:rPr lang="en-US" sz="3600" dirty="0" smtClean="0"/>
              <a:t>ehavioral decision research</a:t>
            </a:r>
          </a:p>
          <a:p>
            <a:pPr marL="118872" indent="0">
              <a:lnSpc>
                <a:spcPct val="200000"/>
              </a:lnSpc>
              <a:buNone/>
            </a:pPr>
            <a:r>
              <a:rPr lang="en-US" sz="3600" dirty="0"/>
              <a:t>d</a:t>
            </a:r>
            <a:r>
              <a:rPr lang="en-US" sz="3600" dirty="0" smtClean="0"/>
              <a:t>ata mining</a:t>
            </a:r>
          </a:p>
        </p:txBody>
      </p:sp>
    </p:spTree>
    <p:extLst>
      <p:ext uri="{BB962C8B-B14F-4D97-AF65-F5344CB8AC3E}">
        <p14:creationId xmlns:p14="http://schemas.microsoft.com/office/powerpoint/2010/main" val="171564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1FFEDA-2DE1-4392-869B-FEAEB2258F73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privacy regulation harm technological innovation?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500" y="6156593"/>
            <a:ext cx="9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>
                <a:solidFill>
                  <a:schemeClr val="bg1"/>
                </a:solidFill>
              </a:rPr>
              <a:t>The Impact of Privacy Regulation and Technology</a:t>
            </a:r>
          </a:p>
          <a:p>
            <a:pPr algn="ctr"/>
            <a:r>
              <a:rPr lang="en-US" sz="1600" u="sng" dirty="0" smtClean="0">
                <a:solidFill>
                  <a:schemeClr val="bg1"/>
                </a:solidFill>
              </a:rPr>
              <a:t>Incentives</a:t>
            </a:r>
            <a:r>
              <a:rPr lang="en-US" sz="1600" dirty="0" smtClean="0">
                <a:solidFill>
                  <a:schemeClr val="bg1"/>
                </a:solidFill>
              </a:rPr>
              <a:t>," </a:t>
            </a:r>
            <a:r>
              <a:rPr lang="en-US" sz="1600" dirty="0">
                <a:solidFill>
                  <a:schemeClr val="bg1"/>
                </a:solidFill>
              </a:rPr>
              <a:t>Adjerid, Acquisti,  </a:t>
            </a:r>
            <a:r>
              <a:rPr lang="en-US" sz="1600" dirty="0" smtClean="0">
                <a:solidFill>
                  <a:schemeClr val="bg1"/>
                </a:solidFill>
              </a:rPr>
              <a:t>Telang, Padman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and Adler-</a:t>
            </a:r>
            <a:r>
              <a:rPr lang="en-US" sz="1600" dirty="0" err="1" smtClean="0">
                <a:solidFill>
                  <a:schemeClr val="bg1"/>
                </a:solidFill>
              </a:rPr>
              <a:t>Misltein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i="1" dirty="0" smtClean="0">
                <a:solidFill>
                  <a:schemeClr val="bg1"/>
                </a:solidFill>
              </a:rPr>
              <a:t>Management Science, </a:t>
            </a:r>
            <a:r>
              <a:rPr lang="en-US" sz="1600" dirty="0" smtClean="0">
                <a:solidFill>
                  <a:schemeClr val="bg1"/>
                </a:solidFill>
              </a:rPr>
              <a:t>2015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628800"/>
            <a:ext cx="8561877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30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1FFEDA-2DE1-4392-869B-FEAEB2258F73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Facebook profiles impact the hiring behavior of US firms?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500" y="6156593"/>
            <a:ext cx="9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 smtClean="0">
                <a:solidFill>
                  <a:schemeClr val="bg1"/>
                </a:solidFill>
              </a:rPr>
              <a:t>An Experiment in Hiring Discrimination via Online Social Networks</a:t>
            </a:r>
            <a:r>
              <a:rPr lang="en-US" sz="1600" dirty="0" smtClean="0">
                <a:solidFill>
                  <a:schemeClr val="bg1"/>
                </a:solidFill>
              </a:rPr>
              <a:t>,”</a:t>
            </a:r>
            <a:endParaRPr lang="en-US" sz="1600" u="sng" dirty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Acquisti and Fong, </a:t>
            </a:r>
            <a:r>
              <a:rPr lang="en-US" sz="1600" i="1" dirty="0" smtClean="0">
                <a:solidFill>
                  <a:schemeClr val="bg1"/>
                </a:solidFill>
              </a:rPr>
              <a:t>NBER Digitization Conference, </a:t>
            </a:r>
            <a:r>
              <a:rPr lang="en-US" sz="1600" dirty="0" smtClean="0">
                <a:solidFill>
                  <a:schemeClr val="bg1"/>
                </a:solidFill>
              </a:rPr>
              <a:t>2013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92" y="1916833"/>
            <a:ext cx="2929882" cy="329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2"/>
          <a:stretch/>
        </p:blipFill>
        <p:spPr bwMode="auto">
          <a:xfrm>
            <a:off x="4665251" y="4005064"/>
            <a:ext cx="3511772" cy="210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9" b="50380"/>
          <a:stretch/>
        </p:blipFill>
        <p:spPr bwMode="auto">
          <a:xfrm>
            <a:off x="4621763" y="1844824"/>
            <a:ext cx="3524760" cy="1535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1403648" y="2060848"/>
            <a:ext cx="1630922" cy="3186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279830" y="3088219"/>
            <a:ext cx="966503" cy="2663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96503" y="2327627"/>
            <a:ext cx="1685442" cy="84502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34570" y="2681312"/>
            <a:ext cx="1253821" cy="125174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621764" y="4024529"/>
            <a:ext cx="760304" cy="34057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71077" y="1665262"/>
            <a:ext cx="3773331" cy="19077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06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1FFEDA-2DE1-4392-869B-FEAEB2258F73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control and transparency protect privacy?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1500" y="6156593"/>
            <a:ext cx="9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>
                <a:solidFill>
                  <a:schemeClr val="bg1"/>
                </a:solidFill>
              </a:rPr>
              <a:t>Misplaced confidences privacy and the control </a:t>
            </a:r>
            <a:r>
              <a:rPr lang="en-US" sz="1600" u="sng" dirty="0" smtClean="0">
                <a:solidFill>
                  <a:schemeClr val="bg1"/>
                </a:solidFill>
              </a:rPr>
              <a:t>paradox,”</a:t>
            </a:r>
            <a:endParaRPr lang="en-US" sz="1600" u="sng" dirty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Brandimarte,  Acquisti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Loewenstein </a:t>
            </a:r>
            <a:r>
              <a:rPr lang="en-US" sz="1600" i="1" dirty="0" smtClean="0">
                <a:solidFill>
                  <a:schemeClr val="bg1"/>
                </a:solidFill>
              </a:rPr>
              <a:t>Social </a:t>
            </a:r>
            <a:r>
              <a:rPr lang="en-US" sz="1600" i="1" dirty="0">
                <a:solidFill>
                  <a:schemeClr val="bg1"/>
                </a:solidFill>
              </a:rPr>
              <a:t>Psychological and Personality </a:t>
            </a:r>
            <a:r>
              <a:rPr lang="en-US" sz="1600" i="1" dirty="0" smtClean="0">
                <a:solidFill>
                  <a:schemeClr val="bg1"/>
                </a:solidFill>
              </a:rPr>
              <a:t>Science</a:t>
            </a:r>
            <a:r>
              <a:rPr lang="en-US" sz="1600" dirty="0" smtClean="0">
                <a:solidFill>
                  <a:schemeClr val="bg1"/>
                </a:solidFill>
              </a:rPr>
              <a:t>, 2013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8708" y="5661248"/>
            <a:ext cx="8769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 smtClean="0">
                <a:solidFill>
                  <a:schemeClr val="bg1"/>
                </a:solidFill>
              </a:rPr>
              <a:t>Sleight of Privacy</a:t>
            </a:r>
            <a:r>
              <a:rPr lang="en-US" sz="1600" dirty="0" smtClean="0">
                <a:solidFill>
                  <a:schemeClr val="bg1"/>
                </a:solidFill>
              </a:rPr>
              <a:t>," </a:t>
            </a:r>
            <a:r>
              <a:rPr lang="en-US" sz="1600" dirty="0">
                <a:solidFill>
                  <a:schemeClr val="bg1"/>
                </a:solidFill>
              </a:rPr>
              <a:t>I</a:t>
            </a:r>
            <a:r>
              <a:rPr lang="en-US" sz="1600" dirty="0" smtClean="0">
                <a:solidFill>
                  <a:schemeClr val="bg1"/>
                </a:solidFill>
              </a:rPr>
              <a:t>dris Adjerid, Alessandro Acquisti, Laura Brandimarte,  and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George Loewenstein. </a:t>
            </a:r>
            <a:r>
              <a:rPr lang="en-US" sz="1600" i="1" dirty="0" smtClean="0">
                <a:solidFill>
                  <a:schemeClr val="bg1"/>
                </a:solidFill>
              </a:rPr>
              <a:t>SOUPS, </a:t>
            </a:r>
            <a:r>
              <a:rPr lang="en-US" sz="1600" dirty="0" smtClean="0">
                <a:solidFill>
                  <a:schemeClr val="bg1"/>
                </a:solidFill>
              </a:rPr>
              <a:t>2013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Picture 2" descr="http://sweetclipart.com/multisite/sweetclipart/files/hourglass_silhouet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108" y="1790540"/>
            <a:ext cx="1832184" cy="337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91680" y="2003031"/>
            <a:ext cx="2863205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51" y="230817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16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1FFEDA-2DE1-4392-869B-FEAEB2258F73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Predictive sensitive </a:t>
            </a:r>
            <a:r>
              <a:rPr lang="en-US" dirty="0"/>
              <a:t>i</a:t>
            </a:r>
            <a:r>
              <a:rPr lang="en-US" dirty="0" smtClean="0"/>
              <a:t>nformation from public </a:t>
            </a:r>
            <a:r>
              <a:rPr lang="en-US" dirty="0"/>
              <a:t>d</a:t>
            </a:r>
            <a:r>
              <a:rPr lang="en-US" dirty="0" smtClean="0"/>
              <a:t>ata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66700" y="6156593"/>
            <a:ext cx="8769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 smtClean="0">
                <a:solidFill>
                  <a:schemeClr val="bg1"/>
                </a:solidFill>
              </a:rPr>
              <a:t>Privacy and Face Recognition in the Age of Augmented Reality</a:t>
            </a:r>
            <a:r>
              <a:rPr lang="en-US" sz="1600" dirty="0" smtClean="0">
                <a:solidFill>
                  <a:schemeClr val="bg1"/>
                </a:solidFill>
              </a:rPr>
              <a:t>,"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Alessandro Acquisti, Ralph Gross, and Fred Stutzman, </a:t>
            </a:r>
            <a:r>
              <a:rPr lang="en-US" sz="1600" i="1" dirty="0" smtClean="0">
                <a:solidFill>
                  <a:schemeClr val="bg1"/>
                </a:solidFill>
              </a:rPr>
              <a:t>Journal of Privacy and Confidentiality, </a:t>
            </a:r>
            <a:r>
              <a:rPr lang="en-US" sz="1600" dirty="0" smtClean="0">
                <a:solidFill>
                  <a:schemeClr val="bg1"/>
                </a:solidFill>
              </a:rPr>
              <a:t>2014.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3932" y="4839543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Facebook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53608" y="483954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Heinz </a:t>
            </a:r>
            <a:r>
              <a:rPr lang="en-US" sz="2400" b="1" dirty="0" smtClean="0">
                <a:solidFill>
                  <a:srgbClr val="FF0000"/>
                </a:solidFill>
              </a:rPr>
              <a:t>College foyer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9072" y="2013403"/>
            <a:ext cx="3581400" cy="268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000"/>
          <a:stretch/>
        </p:blipFill>
        <p:spPr bwMode="auto">
          <a:xfrm>
            <a:off x="216024" y="1937468"/>
            <a:ext cx="4572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111624" y="2985184"/>
            <a:ext cx="762000" cy="838200"/>
          </a:xfrm>
          <a:prstGeom prst="rect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6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06552" y="2958044"/>
            <a:ext cx="53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628" y="2958045"/>
            <a:ext cx="2017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= </a:t>
            </a:r>
            <a:r>
              <a:rPr lang="en-US" sz="5400" b="1" dirty="0">
                <a:solidFill>
                  <a:schemeClr val="bg1"/>
                </a:solidFill>
              </a:rPr>
              <a:t>SSN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images.sodahead.com/profiles/0/0/1/1/6/0/1/8/1/sss-195341631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34" y="2558927"/>
            <a:ext cx="307726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1.bp.blogspot.com/_wICHhTiQmrA/TUBWbCpI5eI/AAAAAAAAE0Y/fhSI1bGZOTc/s1600/facebook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2" y="2736856"/>
            <a:ext cx="3384375" cy="127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66700" y="6156593"/>
            <a:ext cx="8769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</a:t>
            </a:r>
            <a:r>
              <a:rPr lang="en-US" sz="1600" u="sng" dirty="0" smtClean="0">
                <a:solidFill>
                  <a:schemeClr val="bg1"/>
                </a:solidFill>
              </a:rPr>
              <a:t>Predicting Social Security Numbers from Public Data</a:t>
            </a:r>
            <a:r>
              <a:rPr lang="en-US" sz="1600" dirty="0" smtClean="0">
                <a:solidFill>
                  <a:schemeClr val="bg1"/>
                </a:solidFill>
              </a:rPr>
              <a:t>,"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Alessandro Acquisti and Ralph Gross, </a:t>
            </a:r>
            <a:r>
              <a:rPr lang="en-US" sz="1600" i="1" dirty="0" smtClean="0">
                <a:solidFill>
                  <a:schemeClr val="bg1"/>
                </a:solidFill>
              </a:rPr>
              <a:t>Proceedings of the National Academy of Science,</a:t>
            </a:r>
            <a:r>
              <a:rPr lang="en-US" sz="1600" dirty="0" smtClean="0">
                <a:solidFill>
                  <a:schemeClr val="bg1"/>
                </a:solidFill>
              </a:rPr>
              <a:t> 2009.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2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827584" y="2798930"/>
            <a:ext cx="7704856" cy="702079"/>
          </a:xfrm>
        </p:spPr>
        <p:txBody>
          <a:bodyPr>
            <a:noAutofit/>
          </a:bodyPr>
          <a:lstStyle/>
          <a:p>
            <a:pPr marL="118869" indent="0" algn="ctr">
              <a:lnSpc>
                <a:spcPct val="160000"/>
              </a:lnSpc>
              <a:buNone/>
            </a:pPr>
            <a:r>
              <a:rPr lang="en-US" sz="3600" dirty="0"/>
              <a:t>Can you do 1+1?</a:t>
            </a:r>
          </a:p>
        </p:txBody>
      </p:sp>
    </p:spTree>
    <p:extLst>
      <p:ext uri="{BB962C8B-B14F-4D97-AF65-F5344CB8AC3E}">
        <p14:creationId xmlns:p14="http://schemas.microsoft.com/office/powerpoint/2010/main" val="40553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286</Words>
  <Application>Microsoft Office PowerPoint</Application>
  <PresentationFormat>On-screen Show (4:3)</PresentationFormat>
  <Paragraphs>60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PowerPoint Presentation</vt:lpstr>
      <vt:lpstr>PowerPoint Presentation</vt:lpstr>
      <vt:lpstr>Does privacy regulation harm technological innovation?</vt:lpstr>
      <vt:lpstr>Do Facebook profiles impact the hiring behavior of US firms?</vt:lpstr>
      <vt:lpstr>Do control and transparency protect privacy?</vt:lpstr>
      <vt:lpstr>Predictive sensitive information from public data</vt:lpstr>
      <vt:lpstr>PowerPoint Presentation</vt:lpstr>
      <vt:lpstr>PowerPoint Presentation</vt:lpstr>
      <vt:lpstr>PowerPoint Presentation</vt:lpstr>
      <vt:lpstr>PowerPoint Presentation</vt:lpstr>
      <vt:lpstr>What “big data” do we want?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2015-09-16T09:01:04Z</dcterms:created>
  <dcterms:modified xsi:type="dcterms:W3CDTF">2015-11-10T16:38:52Z</dcterms:modified>
</cp:coreProperties>
</file>