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3" r:id="rId2"/>
    <p:sldId id="363" r:id="rId3"/>
    <p:sldId id="352" r:id="rId4"/>
    <p:sldId id="357" r:id="rId5"/>
    <p:sldId id="3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D59FF-A084-4064-B470-0CD38E79BBF5}" type="datetimeFigureOut">
              <a:rPr lang="en-US" smtClean="0"/>
              <a:t>9/29/2015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3D2E74-4665-4045-943D-C648852B4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464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6B1F5F-3A60-4162-AE97-10D55BAA6096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322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066C-E03C-4A19-8818-217955C49409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6128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937F1-470B-48A7-8FB9-40BFADEB7C6E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7F70-B3D5-4DBC-9E6F-2A165C3BEF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20258" cy="838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937F1-470B-48A7-8FB9-40BFADEB7C6E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7F70-B3D5-4DBC-9E6F-2A165C3BE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937F1-470B-48A7-8FB9-40BFADEB7C6E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7F70-B3D5-4DBC-9E6F-2A165C3BE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937F1-470B-48A7-8FB9-40BFADEB7C6E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7F70-B3D5-4DBC-9E6F-2A165C3BEF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3820259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937F1-470B-48A7-8FB9-40BFADEB7C6E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7F70-B3D5-4DBC-9E6F-2A165C3BE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937F1-470B-48A7-8FB9-40BFADEB7C6E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7F70-B3D5-4DBC-9E6F-2A165C3BE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937F1-470B-48A7-8FB9-40BFADEB7C6E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7F70-B3D5-4DBC-9E6F-2A165C3BE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937F1-470B-48A7-8FB9-40BFADEB7C6E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7F70-B3D5-4DBC-9E6F-2A165C3BE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937F1-470B-48A7-8FB9-40BFADEB7C6E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7F70-B3D5-4DBC-9E6F-2A165C3BE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937F1-470B-48A7-8FB9-40BFADEB7C6E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7F70-B3D5-4DBC-9E6F-2A165C3BE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937F1-470B-48A7-8FB9-40BFADEB7C6E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07F70-B3D5-4DBC-9E6F-2A165C3BE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937F1-470B-48A7-8FB9-40BFADEB7C6E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07F70-B3D5-4DBC-9E6F-2A165C3BE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lbrandimarte@email.arizona.ed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19200"/>
            <a:ext cx="9144000" cy="5257800"/>
          </a:xfrm>
        </p:spPr>
        <p:txBody>
          <a:bodyPr>
            <a:noAutofit/>
          </a:bodyPr>
          <a:lstStyle/>
          <a:p>
            <a:r>
              <a:rPr lang="en-US" sz="2700" b="1" dirty="0"/>
              <a:t>M</a:t>
            </a:r>
            <a:r>
              <a:rPr lang="en-US" sz="2700" b="1" dirty="0" smtClean="0"/>
              <a:t>y research interests</a:t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Laura </a:t>
            </a:r>
            <a:r>
              <a:rPr lang="en-US" sz="2700" dirty="0" err="1" smtClean="0"/>
              <a:t>Brandimarte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NWO/NSF Privacy Workshop</a:t>
            </a:r>
            <a:br>
              <a:rPr lang="en-US" sz="2700" dirty="0" smtClean="0"/>
            </a:br>
            <a:r>
              <a:rPr lang="en-US" sz="2700" dirty="0" smtClean="0"/>
              <a:t>Washington, DC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 smtClean="0"/>
              <a:t>October 2-3, 2015</a:t>
            </a:r>
            <a:br>
              <a:rPr lang="en-US" sz="2700" dirty="0" smtClean="0"/>
            </a:br>
            <a:r>
              <a:rPr lang="en-US" sz="2700" dirty="0"/>
              <a:t/>
            </a:r>
            <a:br>
              <a:rPr lang="en-US" sz="2700" dirty="0"/>
            </a:br>
            <a:endParaRPr lang="en-US" sz="2700" dirty="0"/>
          </a:p>
        </p:txBody>
      </p:sp>
      <p:sp>
        <p:nvSpPr>
          <p:cNvPr id="2057" name="AutoShape 9" descr="Z"/>
          <p:cNvSpPr>
            <a:spLocks noChangeAspect="1" noChangeArrowheads="1"/>
          </p:cNvSpPr>
          <p:nvPr/>
        </p:nvSpPr>
        <p:spPr bwMode="auto">
          <a:xfrm>
            <a:off x="3700463" y="2757488"/>
            <a:ext cx="1743075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9" name="AutoShape 11" descr="Z"/>
          <p:cNvSpPr>
            <a:spLocks noChangeAspect="1" noChangeArrowheads="1"/>
          </p:cNvSpPr>
          <p:nvPr/>
        </p:nvSpPr>
        <p:spPr bwMode="auto">
          <a:xfrm>
            <a:off x="3700463" y="2757488"/>
            <a:ext cx="1743075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64" name="AutoShape 16" descr="Z"/>
          <p:cNvSpPr>
            <a:spLocks noChangeAspect="1" noChangeArrowheads="1"/>
          </p:cNvSpPr>
          <p:nvPr/>
        </p:nvSpPr>
        <p:spPr bwMode="auto">
          <a:xfrm>
            <a:off x="3810000" y="2857500"/>
            <a:ext cx="1524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474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38" y="1371600"/>
            <a:ext cx="8858462" cy="4191000"/>
          </a:xfrm>
        </p:spPr>
      </p:pic>
    </p:spTree>
    <p:extLst>
      <p:ext uri="{BB962C8B-B14F-4D97-AF65-F5344CB8AC3E}">
        <p14:creationId xmlns:p14="http://schemas.microsoft.com/office/powerpoint/2010/main" val="5234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My research in a diagram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860220" y="4859868"/>
            <a:ext cx="36068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Human-computer interaction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Computer-mediated communication</a:t>
            </a:r>
            <a:endParaRPr lang="it-IT" dirty="0">
              <a:solidFill>
                <a:srgbClr val="00B0F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827584" y="3519419"/>
            <a:ext cx="1179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Economics</a:t>
            </a:r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7524328" y="3356992"/>
            <a:ext cx="1186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Behavioral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economics</a:t>
            </a:r>
          </a:p>
        </p:txBody>
      </p:sp>
      <p:sp>
        <p:nvSpPr>
          <p:cNvPr id="10" name="Ovale 9"/>
          <p:cNvSpPr/>
          <p:nvPr/>
        </p:nvSpPr>
        <p:spPr>
          <a:xfrm>
            <a:off x="2932228" y="2132856"/>
            <a:ext cx="3024336" cy="2304256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4012348" y="2780928"/>
            <a:ext cx="1368152" cy="1078379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3995936" y="3070701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Social media</a:t>
            </a:r>
          </a:p>
          <a:p>
            <a:pPr algn="ctr"/>
            <a:r>
              <a:rPr lang="en-US" dirty="0" smtClean="0"/>
              <a:t>sharing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3512616" y="2348880"/>
            <a:ext cx="1795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Online disclosure</a:t>
            </a:r>
            <a:endParaRPr lang="it-IT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3275856" y="1700808"/>
            <a:ext cx="241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Privacy decision making</a:t>
            </a:r>
            <a:endParaRPr lang="it-IT" dirty="0"/>
          </a:p>
        </p:txBody>
      </p:sp>
      <p:sp>
        <p:nvSpPr>
          <p:cNvPr id="20" name="Ovale 19"/>
          <p:cNvSpPr/>
          <p:nvPr/>
        </p:nvSpPr>
        <p:spPr>
          <a:xfrm>
            <a:off x="2051720" y="1556792"/>
            <a:ext cx="4727351" cy="309634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/>
          <p:cNvSpPr txBox="1"/>
          <p:nvPr/>
        </p:nvSpPr>
        <p:spPr>
          <a:xfrm>
            <a:off x="3287487" y="6156012"/>
            <a:ext cx="2817874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Experimental methodology</a:t>
            </a:r>
            <a:endParaRPr lang="it-IT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7236296" y="2132856"/>
            <a:ext cx="728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Policy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IS</a:t>
            </a:r>
          </a:p>
        </p:txBody>
      </p:sp>
      <p:cxnSp>
        <p:nvCxnSpPr>
          <p:cNvPr id="34" name="Connettore 2 33"/>
          <p:cNvCxnSpPr>
            <a:stCxn id="11" idx="6"/>
            <a:endCxn id="29" idx="1"/>
          </p:cNvCxnSpPr>
          <p:nvPr/>
        </p:nvCxnSpPr>
        <p:spPr>
          <a:xfrm flipV="1">
            <a:off x="5380500" y="2456022"/>
            <a:ext cx="1855796" cy="864096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>
            <a:stCxn id="8" idx="2"/>
          </p:cNvCxnSpPr>
          <p:nvPr/>
        </p:nvCxnSpPr>
        <p:spPr>
          <a:xfrm flipH="1">
            <a:off x="6308398" y="4003323"/>
            <a:ext cx="1809041" cy="2152689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>
            <a:stCxn id="6" idx="2"/>
          </p:cNvCxnSpPr>
          <p:nvPr/>
        </p:nvCxnSpPr>
        <p:spPr>
          <a:xfrm flipH="1">
            <a:off x="4663630" y="5506199"/>
            <a:ext cx="1" cy="515089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>
            <a:stCxn id="7" idx="2"/>
          </p:cNvCxnSpPr>
          <p:nvPr/>
        </p:nvCxnSpPr>
        <p:spPr>
          <a:xfrm>
            <a:off x="1417522" y="3888751"/>
            <a:ext cx="1642310" cy="2267261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228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 animBg="1"/>
      <p:bldP spid="11" grpId="0" animBg="1"/>
      <p:bldP spid="12" grpId="0"/>
      <p:bldP spid="13" grpId="0"/>
      <p:bldP spid="19" grpId="0"/>
      <p:bldP spid="20" grpId="0" animBg="1"/>
      <p:bldP spid="23" grpId="0" animBg="1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 couple of examples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519320" cy="502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Impact of personal disclosures on </a:t>
            </a:r>
            <a:r>
              <a:rPr lang="en-US" sz="2400" dirty="0" smtClean="0"/>
              <a:t>person </a:t>
            </a:r>
            <a:r>
              <a:rPr lang="en-US" sz="2400" dirty="0" smtClean="0"/>
              <a:t>evaluations and behaviors</a:t>
            </a:r>
          </a:p>
          <a:p>
            <a:pPr lvl="1"/>
            <a:r>
              <a:rPr lang="en-US" sz="2000" dirty="0" smtClean="0"/>
              <a:t>Differential Depreciation and the Present Impact of Past Information</a:t>
            </a:r>
          </a:p>
          <a:p>
            <a:pPr lvl="2"/>
            <a:r>
              <a:rPr lang="en-US" sz="1600" dirty="0" smtClean="0"/>
              <a:t>(Easily retrievable) </a:t>
            </a:r>
            <a:r>
              <a:rPr lang="en-US" sz="1600" dirty="0"/>
              <a:t>I</a:t>
            </a:r>
            <a:r>
              <a:rPr lang="en-US" sz="1600" dirty="0" smtClean="0"/>
              <a:t>nformation about </a:t>
            </a:r>
            <a:r>
              <a:rPr lang="en-US" sz="1600" dirty="0"/>
              <a:t>our </a:t>
            </a:r>
            <a:r>
              <a:rPr lang="en-US" sz="1600" dirty="0" smtClean="0"/>
              <a:t>past which has </a:t>
            </a:r>
            <a:r>
              <a:rPr lang="en-US" sz="1600" dirty="0"/>
              <a:t>negative valence</a:t>
            </a:r>
            <a:r>
              <a:rPr lang="en-US" sz="1600" dirty="0" smtClean="0"/>
              <a:t> depreciates less than information with positive valence. Implications for data management and data retention policies.</a:t>
            </a:r>
          </a:p>
          <a:p>
            <a:pPr lvl="1"/>
            <a:r>
              <a:rPr lang="en-US" sz="2000" dirty="0"/>
              <a:t>A Disclosure Paradox: </a:t>
            </a:r>
            <a:r>
              <a:rPr lang="en-US" sz="2000" dirty="0" smtClean="0"/>
              <a:t>Sharing </a:t>
            </a:r>
            <a:r>
              <a:rPr lang="en-US" sz="2000" dirty="0"/>
              <a:t>Personal Information Can Make Us Harsher Judges of Other People’s Personal </a:t>
            </a:r>
            <a:r>
              <a:rPr lang="en-US" sz="2000" dirty="0" smtClean="0"/>
              <a:t>Disclosures</a:t>
            </a:r>
          </a:p>
          <a:p>
            <a:pPr lvl="2"/>
            <a:r>
              <a:rPr lang="en-US" sz="1600" dirty="0" smtClean="0"/>
              <a:t>Disclosing something embarrassing or unethical may be equivalent to exposing one’s weaknesses, for which, to increase self-esteem, we may make up by engaging in self-affirming actions, such as negative evaluations of others. Implications for social media use</a:t>
            </a:r>
          </a:p>
          <a:p>
            <a:r>
              <a:rPr lang="en-US" sz="2400" dirty="0" smtClean="0"/>
              <a:t>(Work in progress) Impact of government surveillance on social media use (disclosures, discussions</a:t>
            </a:r>
            <a:r>
              <a:rPr lang="en-US" sz="2400" dirty="0" smtClean="0"/>
              <a:t>…)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46493F0-070E-1F48-8985-AF23EA8FDF3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0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Contacts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 smtClean="0">
              <a:hlinkClick r:id="rId2"/>
            </a:endParaRPr>
          </a:p>
          <a:p>
            <a:pPr marL="0" indent="0" algn="ctr">
              <a:buNone/>
            </a:pPr>
            <a:endParaRPr lang="en-US" sz="2400" dirty="0">
              <a:hlinkClick r:id="rId2"/>
            </a:endParaRPr>
          </a:p>
          <a:p>
            <a:pPr marL="0" indent="0" algn="ctr">
              <a:buNone/>
            </a:pPr>
            <a:r>
              <a:rPr lang="en-US" sz="2400" dirty="0" smtClean="0">
                <a:hlinkClick r:id="rId2"/>
              </a:rPr>
              <a:t>lbrandimarte@email.arizona.edu</a:t>
            </a:r>
            <a:endParaRPr lang="en-US" sz="2400" dirty="0" smtClean="0"/>
          </a:p>
          <a:p>
            <a:pPr marL="0" indent="0" algn="ctr">
              <a:buNone/>
            </a:pPr>
            <a:r>
              <a:rPr lang="en-US" sz="2400" dirty="0"/>
              <a:t>l</a:t>
            </a:r>
            <a:r>
              <a:rPr lang="en-US" sz="2400" dirty="0" smtClean="0"/>
              <a:t>aurabrandimarte.com</a:t>
            </a:r>
          </a:p>
          <a:p>
            <a:pPr marL="0" indent="0" algn="ctr">
              <a:buNone/>
            </a:pPr>
            <a:r>
              <a:rPr lang="en-US" sz="2400" dirty="0" smtClean="0"/>
              <a:t>@</a:t>
            </a:r>
            <a:r>
              <a:rPr lang="en-US" sz="2400" dirty="0" err="1" smtClean="0"/>
              <a:t>thefirstred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4894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164</Words>
  <Application>Microsoft Office PowerPoint</Application>
  <PresentationFormat>On-screen Show (4:3)</PresentationFormat>
  <Paragraphs>31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My research interests   Laura Brandimarte  NWO/NSF Privacy Workshop Washington, DC October 2-3, 2015  </vt:lpstr>
      <vt:lpstr>PowerPoint Presentation</vt:lpstr>
      <vt:lpstr>My research in a diagram</vt:lpstr>
      <vt:lpstr>A couple of examples</vt:lpstr>
      <vt:lpstr>Contacts</vt:lpstr>
    </vt:vector>
  </TitlesOfParts>
  <Company>Carnegie Mellon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Privacy and Control</dc:title>
  <dc:creator>LauraB</dc:creator>
  <cp:lastModifiedBy>Laura</cp:lastModifiedBy>
  <cp:revision>65</cp:revision>
  <dcterms:created xsi:type="dcterms:W3CDTF">2012-10-06T16:43:48Z</dcterms:created>
  <dcterms:modified xsi:type="dcterms:W3CDTF">2015-09-29T22:40:47Z</dcterms:modified>
</cp:coreProperties>
</file>