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63" r:id="rId3"/>
    <p:sldId id="257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48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45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6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6FD098D-D102-413D-9831-D77F26250CD2}" type="slidenum">
              <a:rPr lang="en-US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5995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r>
              <a:rPr lang="en-US" sz="2000" strike="noStrike">
                <a:latin typeface="Arial"/>
              </a:rPr>
              <a:t>Psychological reasons, ties into behavioral economics</a:t>
            </a:r>
            <a:endParaRPr/>
          </a:p>
        </p:txBody>
      </p:sp>
      <p:sp>
        <p:nvSpPr>
          <p:cNvPr id="69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833E80A0-7BAB-4D1C-8EF9-6767EF702DE4}" type="slidenum">
              <a:rPr lang="en-US" sz="1200" strike="noStrike">
                <a:solidFill>
                  <a:srgbClr val="000000"/>
                </a:solidFill>
                <a:latin typeface="Arial"/>
                <a:ea typeface="ＭＳ Ｐゴシック"/>
              </a:r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6689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0" name="Picture 39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41" name="Picture 40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0" y="0"/>
            <a:ext cx="1576080" cy="6857640"/>
          </a:xfrm>
          <a:prstGeom prst="rect">
            <a:avLst/>
          </a:prstGeom>
          <a:solidFill>
            <a:srgbClr val="00A6D6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Picture 3"/>
          <p:cNvPicPr/>
          <p:nvPr/>
        </p:nvPicPr>
        <p:blipFill>
          <a:blip r:embed="rId14"/>
          <a:stretch/>
        </p:blipFill>
        <p:spPr>
          <a:xfrm>
            <a:off x="100440" y="6108120"/>
            <a:ext cx="1368360" cy="842760"/>
          </a:xfrm>
          <a:prstGeom prst="rect">
            <a:avLst/>
          </a:prstGeom>
          <a:ln>
            <a:noFill/>
          </a:ln>
        </p:spPr>
      </p:pic>
      <p:sp>
        <p:nvSpPr>
          <p:cNvPr id="2" name="CustomShape 2"/>
          <p:cNvSpPr/>
          <p:nvPr/>
        </p:nvSpPr>
        <p:spPr>
          <a:xfrm>
            <a:off x="7912080" y="6400800"/>
            <a:ext cx="104112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236C83-35E3-4CB1-8F9E-AFFC92AE8D0A}" type="slidenum">
              <a:rPr lang="en-US" sz="1400" strike="noStrike">
                <a:solidFill>
                  <a:srgbClr val="00A6D6"/>
                </a:solidFill>
                <a:latin typeface="Arial"/>
                <a:ea typeface="ＭＳ Ｐゴシック"/>
              </a:rPr>
              <a:t>‹#›</a:t>
            </a:fld>
            <a:endParaRPr/>
          </a:p>
        </p:txBody>
      </p:sp>
      <p:sp>
        <p:nvSpPr>
          <p:cNvPr id="3" name="CustomShape 3"/>
          <p:cNvSpPr/>
          <p:nvPr/>
        </p:nvSpPr>
        <p:spPr>
          <a:xfrm>
            <a:off x="0" y="0"/>
            <a:ext cx="1576080" cy="6857640"/>
          </a:xfrm>
          <a:prstGeom prst="rect">
            <a:avLst/>
          </a:prstGeom>
          <a:solidFill>
            <a:srgbClr val="00A6D6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Picture 3"/>
          <p:cNvPicPr/>
          <p:nvPr/>
        </p:nvPicPr>
        <p:blipFill>
          <a:blip r:embed="rId14"/>
          <a:stretch/>
        </p:blipFill>
        <p:spPr>
          <a:xfrm>
            <a:off x="100440" y="6108120"/>
            <a:ext cx="1368360" cy="842760"/>
          </a:xfrm>
          <a:prstGeom prst="rect">
            <a:avLst/>
          </a:prstGeom>
          <a:ln>
            <a:noFill/>
          </a:ln>
        </p:spPr>
      </p:pic>
      <p:sp>
        <p:nvSpPr>
          <p:cNvPr id="5" name="CustomShape 4"/>
          <p:cNvSpPr/>
          <p:nvPr/>
        </p:nvSpPr>
        <p:spPr>
          <a:xfrm>
            <a:off x="7912080" y="6400800"/>
            <a:ext cx="104112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09F30FB-C01B-4F10-AD0C-51E56022C880}" type="slidenum">
              <a:rPr lang="en-US" sz="1400" strike="noStrike">
                <a:solidFill>
                  <a:srgbClr val="00A6D6"/>
                </a:solidFill>
                <a:latin typeface="Arial"/>
                <a:ea typeface="ＭＳ Ｐゴシック"/>
              </a:rPr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30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1700">
                <a:latin typeface="Arial Narrow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700">
                <a:latin typeface="Arial Narrow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700">
                <a:latin typeface="Arial Narrow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700">
                <a:latin typeface="Arial Narrow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 Narrow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 Narrow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 Narrow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1962000" y="1134720"/>
            <a:ext cx="7181640" cy="447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r>
              <a:rPr lang="en-US" sz="4000" strike="noStrike" dirty="0" smtClean="0">
                <a:solidFill>
                  <a:srgbClr val="000000"/>
                </a:solidFill>
                <a:latin typeface="Arial"/>
                <a:ea typeface="ヒラギノ角ゴ ProN W3"/>
              </a:rPr>
              <a:t>Privacy &amp; Markets</a:t>
            </a:r>
          </a:p>
          <a:p>
            <a:pPr>
              <a:lnSpc>
                <a:spcPct val="90000"/>
              </a:lnSpc>
            </a:pPr>
            <a:r>
              <a:rPr lang="en-US" sz="2000" strike="noStrike" dirty="0" smtClean="0">
                <a:solidFill>
                  <a:srgbClr val="000000"/>
                </a:solidFill>
                <a:latin typeface="Arial"/>
                <a:ea typeface="ヒラギノ角ゴ ProN W3"/>
              </a:rPr>
              <a:t>Where are the Privacy Enhanced Services for the Masses?</a:t>
            </a:r>
            <a:endParaRPr sz="1050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2000" strike="noStrike" dirty="0" smtClean="0">
                <a:solidFill>
                  <a:srgbClr val="000000"/>
                </a:solidFill>
                <a:latin typeface="Arial"/>
                <a:ea typeface="ヒラギノ角ゴ ProN W3"/>
              </a:rPr>
              <a:t>Hadi </a:t>
            </a:r>
            <a:r>
              <a:rPr lang="en-US" sz="2000" strike="noStrike" dirty="0">
                <a:solidFill>
                  <a:srgbClr val="000000"/>
                </a:solidFill>
                <a:latin typeface="Arial"/>
                <a:ea typeface="ヒラギノ角ゴ ProN W3"/>
              </a:rPr>
              <a:t>Asghari
Economics of Cybersecurity Group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000" strike="noStrike" dirty="0">
                <a:solidFill>
                  <a:srgbClr val="000000"/>
                </a:solidFill>
                <a:latin typeface="Arial"/>
                <a:ea typeface="ヒラギノ角ゴ ProN W3"/>
              </a:rPr>
              <a:t>Delft University of </a:t>
            </a:r>
            <a:r>
              <a:rPr lang="en-US" sz="2000" strike="noStrike" dirty="0" smtClean="0">
                <a:solidFill>
                  <a:srgbClr val="000000"/>
                </a:solidFill>
                <a:latin typeface="Arial"/>
                <a:ea typeface="ヒラギノ角ゴ ProN W3"/>
              </a:rPr>
              <a:t>Technology</a:t>
            </a:r>
            <a:endParaRPr dirty="0"/>
          </a:p>
          <a:p>
            <a:endParaRPr lang="en-US" dirty="0" smtClean="0"/>
          </a:p>
          <a:p>
            <a:r>
              <a:rPr lang="en-US" dirty="0" smtClean="0"/>
              <a:t>October </a:t>
            </a:r>
            <a:r>
              <a:rPr lang="en-US" dirty="0"/>
              <a:t>2, </a:t>
            </a:r>
            <a:r>
              <a:rPr lang="en-US" dirty="0" smtClean="0"/>
              <a:t>2015</a:t>
            </a:r>
          </a:p>
          <a:p>
            <a:r>
              <a:rPr lang="en-US" dirty="0" smtClean="0"/>
              <a:t>h.asghari@tudelft.nl</a:t>
            </a:r>
            <a:endParaRPr lang="en-US" dirty="0"/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2000521" y="1359638"/>
            <a:ext cx="6727844" cy="5210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20000"/>
              </a:lnSpc>
              <a:spcAft>
                <a:spcPts val="14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Assistant professor </a:t>
            </a:r>
            <a:r>
              <a:rPr lang="en-US" sz="2000" dirty="0">
                <a:solidFill>
                  <a:srgbClr val="000000"/>
                </a:solidFill>
                <a:ea typeface="ヒラギノ角ゴ ProN W3"/>
              </a:rPr>
              <a:t>at </a:t>
            </a: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the Faculty of Technology, Policy and Management, TU Delft and visiting </a:t>
            </a:r>
            <a:r>
              <a:rPr lang="en-US" sz="2000" dirty="0">
                <a:solidFill>
                  <a:srgbClr val="000000"/>
                </a:solidFill>
                <a:ea typeface="ヒラギノ角ゴ ProN W3"/>
              </a:rPr>
              <a:t>research scholar at the Center for </a:t>
            </a: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IT Policy, Princeton University</a:t>
            </a:r>
            <a:endParaRPr lang="en-US" sz="2000" dirty="0">
              <a:solidFill>
                <a:srgbClr val="000000"/>
              </a:solidFill>
              <a:ea typeface="ヒラギノ角ゴ ProN W3"/>
            </a:endParaRPr>
          </a:p>
          <a:p>
            <a:pPr>
              <a:lnSpc>
                <a:spcPct val="120000"/>
              </a:lnSpc>
              <a:spcAft>
                <a:spcPts val="14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 Prior focus: economics of cybersecurity; specifically, employing Internet measurements to </a:t>
            </a:r>
            <a:r>
              <a:rPr lang="en-US" sz="2000" dirty="0">
                <a:solidFill>
                  <a:srgbClr val="000000"/>
                </a:solidFill>
                <a:ea typeface="ヒラギノ角ゴ ProN W3"/>
              </a:rPr>
              <a:t>understand </a:t>
            </a: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security incentives </a:t>
            </a:r>
            <a:r>
              <a:rPr lang="en-US" sz="2000" dirty="0">
                <a:solidFill>
                  <a:srgbClr val="000000"/>
                </a:solidFill>
                <a:ea typeface="ヒラギノ角ゴ ProN W3"/>
              </a:rPr>
              <a:t>of Internet </a:t>
            </a: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intermediaries </a:t>
            </a:r>
            <a:r>
              <a:rPr lang="en-US" sz="2000" dirty="0">
                <a:solidFill>
                  <a:srgbClr val="000000"/>
                </a:solidFill>
                <a:ea typeface="ヒラギノ角ゴ ProN W3"/>
              </a:rPr>
              <a:t>and </a:t>
            </a: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effects of policies</a:t>
            </a:r>
          </a:p>
          <a:p>
            <a:pPr>
              <a:lnSpc>
                <a:spcPct val="120000"/>
              </a:lnSpc>
              <a:spcAft>
                <a:spcPts val="14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We have published &amp; presented at various academic, industry and policy forums; </a:t>
            </a: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hosts of WEIS 2015 </a:t>
            </a:r>
            <a:endParaRPr lang="en-US" sz="2000" dirty="0" smtClean="0">
              <a:solidFill>
                <a:srgbClr val="000000"/>
              </a:solidFill>
              <a:latin typeface="Arial"/>
              <a:ea typeface="ヒラギノ角ゴ ProN W3"/>
            </a:endParaRPr>
          </a:p>
          <a:p>
            <a:pPr>
              <a:lnSpc>
                <a:spcPct val="120000"/>
              </a:lnSpc>
            </a:pPr>
            <a:endParaRPr sz="2000" dirty="0"/>
          </a:p>
          <a:p>
            <a:pPr>
              <a:lnSpc>
                <a:spcPct val="100000"/>
              </a:lnSpc>
            </a:pPr>
            <a:endParaRPr sz="2000" dirty="0"/>
          </a:p>
        </p:txBody>
      </p:sp>
      <p:sp>
        <p:nvSpPr>
          <p:cNvPr id="49" name="CustomShape 2"/>
          <p:cNvSpPr/>
          <p:nvPr/>
        </p:nvSpPr>
        <p:spPr>
          <a:xfrm>
            <a:off x="2000520" y="297000"/>
            <a:ext cx="7143120" cy="83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strike="noStrike" dirty="0" smtClean="0">
                <a:solidFill>
                  <a:srgbClr val="00A6D6"/>
                </a:solidFill>
                <a:latin typeface="Arial"/>
                <a:ea typeface="MS PGothic"/>
              </a:rPr>
              <a:t>About Me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14930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2000520" y="1349248"/>
            <a:ext cx="6956444" cy="5210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20000"/>
              </a:lnSpc>
              <a:spcAft>
                <a:spcPts val="1400"/>
              </a:spcAft>
              <a:buFont typeface="Arial"/>
              <a:buChar char="•"/>
            </a:pPr>
            <a:r>
              <a:rPr lang="en-US" sz="2000" strike="noStrike" dirty="0" smtClean="0">
                <a:solidFill>
                  <a:srgbClr val="000000"/>
                </a:solidFill>
                <a:latin typeface="Arial"/>
                <a:ea typeface="ヒラギノ角ゴ ProN W3"/>
              </a:rPr>
              <a:t> “Surveillance is the business model </a:t>
            </a:r>
            <a:r>
              <a:rPr lang="en-US" sz="2000" strike="noStrike" dirty="0">
                <a:solidFill>
                  <a:srgbClr val="000000"/>
                </a:solidFill>
                <a:latin typeface="Arial"/>
                <a:ea typeface="ヒラギノ角ゴ ProN W3"/>
              </a:rPr>
              <a:t>of the </a:t>
            </a:r>
            <a:r>
              <a:rPr lang="en-US" sz="2000" strike="noStrike" dirty="0" smtClean="0">
                <a:solidFill>
                  <a:srgbClr val="000000"/>
                </a:solidFill>
                <a:latin typeface="Arial"/>
                <a:ea typeface="ヒラギノ角ゴ ProN W3"/>
              </a:rPr>
              <a:t>Internet” (the “free” model), despite </a:t>
            </a:r>
            <a:r>
              <a:rPr lang="en-US" sz="2000" strike="noStrike" dirty="0">
                <a:solidFill>
                  <a:srgbClr val="000000"/>
                </a:solidFill>
                <a:latin typeface="Arial"/>
                <a:ea typeface="ヒラギノ角ゴ ProN W3"/>
              </a:rPr>
              <a:t>calls </a:t>
            </a:r>
            <a:r>
              <a:rPr lang="en-US" sz="2000" strike="noStrike" dirty="0" smtClean="0">
                <a:solidFill>
                  <a:srgbClr val="000000"/>
                </a:solidFill>
                <a:latin typeface="Arial"/>
                <a:ea typeface="ヒラギノ角ゴ ProN W3"/>
              </a:rPr>
              <a:t>for improved privacy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ヒラギノ角ゴ ProN W3"/>
              </a:rPr>
              <a:t>. PET niche at other end of spectrum; few offerings in between</a:t>
            </a:r>
            <a:endParaRPr lang="en-US" sz="2000" dirty="0">
              <a:solidFill>
                <a:srgbClr val="000000"/>
              </a:solidFill>
              <a:ea typeface="ヒラギノ角ゴ ProN W3"/>
            </a:endParaRPr>
          </a:p>
          <a:p>
            <a:pPr>
              <a:lnSpc>
                <a:spcPct val="120000"/>
              </a:lnSpc>
              <a:spcAft>
                <a:spcPts val="14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 Google ARPU is ~$33, FB ~$9…</a:t>
            </a:r>
            <a:endParaRPr lang="en-US" sz="2000" dirty="0"/>
          </a:p>
          <a:p>
            <a:pPr>
              <a:lnSpc>
                <a:spcPct val="120000"/>
              </a:lnSpc>
              <a:spcAft>
                <a:spcPts val="14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 Structural economic reasons: frictions </a:t>
            </a:r>
            <a:r>
              <a:rPr lang="en-US" sz="2000" dirty="0">
                <a:solidFill>
                  <a:srgbClr val="000000"/>
                </a:solidFill>
                <a:ea typeface="ヒラギノ角ゴ ProN W3"/>
              </a:rPr>
              <a:t>in </a:t>
            </a: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demand (hyperbolic </a:t>
            </a:r>
            <a:r>
              <a:rPr lang="en-US" sz="2000" dirty="0">
                <a:solidFill>
                  <a:srgbClr val="000000"/>
                </a:solidFill>
                <a:ea typeface="ヒラギノ角ゴ ProN W3"/>
              </a:rPr>
              <a:t>discounting, </a:t>
            </a:r>
            <a:r>
              <a:rPr lang="en-US" sz="2000" dirty="0" smtClean="0">
                <a:solidFill>
                  <a:srgbClr val="000000"/>
                </a:solidFill>
                <a:ea typeface="MS PGothic"/>
              </a:rPr>
              <a:t>info. </a:t>
            </a:r>
            <a:r>
              <a:rPr lang="en-US" sz="2000" dirty="0">
                <a:solidFill>
                  <a:srgbClr val="000000"/>
                </a:solidFill>
                <a:ea typeface="MS PGothic"/>
              </a:rPr>
              <a:t>asymmetry, </a:t>
            </a:r>
            <a:r>
              <a:rPr lang="en-US" sz="2000" dirty="0" smtClean="0">
                <a:solidFill>
                  <a:srgbClr val="000000"/>
                </a:solidFill>
                <a:ea typeface="MS PGothic"/>
              </a:rPr>
              <a:t>no “</a:t>
            </a:r>
            <a:r>
              <a:rPr lang="en-US" sz="2000" dirty="0">
                <a:solidFill>
                  <a:srgbClr val="000000"/>
                </a:solidFill>
                <a:ea typeface="MS PGothic"/>
              </a:rPr>
              <a:t>opt-out</a:t>
            </a:r>
            <a:r>
              <a:rPr lang="en-US" sz="2000" dirty="0" smtClean="0">
                <a:solidFill>
                  <a:srgbClr val="000000"/>
                </a:solidFill>
                <a:ea typeface="MS PGothic"/>
              </a:rPr>
              <a:t>”, </a:t>
            </a: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defeatism…) and supply (n</a:t>
            </a:r>
            <a:r>
              <a:rPr lang="en-US" sz="2000" dirty="0" smtClean="0">
                <a:solidFill>
                  <a:srgbClr val="000000"/>
                </a:solidFill>
                <a:ea typeface="MS PGothic"/>
              </a:rPr>
              <a:t>etwork effects, value of targeted ads, </a:t>
            </a: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ideology, </a:t>
            </a:r>
            <a:r>
              <a:rPr lang="en-US" sz="2000" dirty="0" smtClean="0">
                <a:solidFill>
                  <a:srgbClr val="000000"/>
                </a:solidFill>
                <a:ea typeface="MS PGothic"/>
              </a:rPr>
              <a:t>d</a:t>
            </a: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ata for UI &amp; security, </a:t>
            </a:r>
            <a:r>
              <a:rPr lang="en-US" sz="2000" dirty="0">
                <a:solidFill>
                  <a:srgbClr val="000000"/>
                </a:solidFill>
                <a:ea typeface="ヒラギノ角ゴ ProN W3"/>
              </a:rPr>
              <a:t>M&amp;A</a:t>
            </a:r>
            <a:r>
              <a:rPr lang="en-US" sz="2000" dirty="0" smtClean="0">
                <a:solidFill>
                  <a:srgbClr val="000000"/>
                </a:solidFill>
                <a:ea typeface="ヒラギノ角ゴ ProN W3"/>
              </a:rPr>
              <a:t>, legal pressure…)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endParaRPr lang="en-US" sz="2000" strike="noStrike" dirty="0" smtClean="0">
              <a:solidFill>
                <a:srgbClr val="000000"/>
              </a:solidFill>
              <a:latin typeface="Arial"/>
              <a:ea typeface="ヒラギノ角ゴ ProN W3"/>
            </a:endParaRPr>
          </a:p>
          <a:p>
            <a:pPr>
              <a:lnSpc>
                <a:spcPct val="120000"/>
              </a:lnSpc>
              <a:buFont typeface="Arial"/>
              <a:buChar char="•"/>
            </a:pPr>
            <a:endParaRPr lang="en-US" sz="2000" strike="noStrike" dirty="0" smtClean="0">
              <a:solidFill>
                <a:srgbClr val="000000"/>
              </a:solidFill>
              <a:latin typeface="Arial"/>
              <a:ea typeface="ヒラギノ角ゴ ProN W3"/>
            </a:endParaRPr>
          </a:p>
          <a:p>
            <a:pPr>
              <a:lnSpc>
                <a:spcPct val="120000"/>
              </a:lnSpc>
            </a:pPr>
            <a:endParaRPr sz="2000" dirty="0"/>
          </a:p>
          <a:p>
            <a:pPr>
              <a:lnSpc>
                <a:spcPct val="120000"/>
              </a:lnSpc>
            </a:pPr>
            <a:endParaRPr sz="2000" dirty="0"/>
          </a:p>
          <a:p>
            <a:pPr>
              <a:lnSpc>
                <a:spcPct val="100000"/>
              </a:lnSpc>
            </a:pPr>
            <a:endParaRPr sz="2000" dirty="0"/>
          </a:p>
        </p:txBody>
      </p:sp>
      <p:sp>
        <p:nvSpPr>
          <p:cNvPr id="49" name="CustomShape 2"/>
          <p:cNvSpPr/>
          <p:nvPr/>
        </p:nvSpPr>
        <p:spPr>
          <a:xfrm>
            <a:off x="2000520" y="297000"/>
            <a:ext cx="7143120" cy="83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 smtClean="0">
                <a:solidFill>
                  <a:srgbClr val="00A6D6"/>
                </a:solidFill>
                <a:ea typeface="MS PGothic"/>
              </a:rPr>
              <a:t>An Observation</a:t>
            </a:r>
            <a:endParaRPr lang="en-US" sz="3600" dirty="0"/>
          </a:p>
        </p:txBody>
      </p:sp>
      <p:pic>
        <p:nvPicPr>
          <p:cNvPr id="5" name="Picture 3"/>
          <p:cNvPicPr/>
          <p:nvPr/>
        </p:nvPicPr>
        <p:blipFill>
          <a:blip r:embed="rId2"/>
          <a:srcRect t="30717"/>
          <a:stretch/>
        </p:blipFill>
        <p:spPr>
          <a:xfrm>
            <a:off x="4011689" y="5222748"/>
            <a:ext cx="2524192" cy="114723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2000520" y="297000"/>
            <a:ext cx="7143120" cy="83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 smtClean="0">
                <a:solidFill>
                  <a:srgbClr val="00A6D6"/>
                </a:solidFill>
                <a:ea typeface="MS PGothic"/>
              </a:rPr>
              <a:t>Research Outline</a:t>
            </a:r>
            <a:endParaRPr lang="en-US" sz="3600" dirty="0"/>
          </a:p>
        </p:txBody>
      </p:sp>
      <p:sp>
        <p:nvSpPr>
          <p:cNvPr id="57" name="CustomShape 2"/>
          <p:cNvSpPr/>
          <p:nvPr/>
        </p:nvSpPr>
        <p:spPr>
          <a:xfrm>
            <a:off x="2000520" y="1395720"/>
            <a:ext cx="7143120" cy="352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/>
          </a:p>
          <a:p>
            <a:pPr>
              <a:lnSpc>
                <a:spcPct val="120000"/>
              </a:lnSpc>
            </a:pPr>
            <a:endParaRPr/>
          </a:p>
          <a:p>
            <a:pPr>
              <a:lnSpc>
                <a:spcPct val="120000"/>
              </a:lnSpc>
            </a:pPr>
            <a:endParaRPr/>
          </a:p>
          <a:p>
            <a:pPr>
              <a:lnSpc>
                <a:spcPct val="120000"/>
              </a:lnSpc>
            </a:pPr>
            <a:endParaRPr/>
          </a:p>
          <a:p>
            <a:pPr>
              <a:lnSpc>
                <a:spcPct val="120000"/>
              </a:lnSpc>
            </a:pPr>
            <a:endParaRPr/>
          </a:p>
          <a:p>
            <a:pPr>
              <a:lnSpc>
                <a:spcPct val="120000"/>
              </a:lnSpc>
            </a:pPr>
            <a:endParaRPr/>
          </a:p>
          <a:p>
            <a:pPr>
              <a:lnSpc>
                <a:spcPct val="120000"/>
              </a:lnSpc>
            </a:pPr>
            <a:endParaRPr/>
          </a:p>
          <a:p>
            <a:pPr>
              <a:lnSpc>
                <a:spcPct val="120000"/>
              </a:lnSpc>
            </a:pPr>
            <a:endParaRPr/>
          </a:p>
        </p:txBody>
      </p:sp>
      <p:sp>
        <p:nvSpPr>
          <p:cNvPr id="58" name="CustomShape 3"/>
          <p:cNvSpPr/>
          <p:nvPr/>
        </p:nvSpPr>
        <p:spPr>
          <a:xfrm>
            <a:off x="2000520" y="1395720"/>
            <a:ext cx="6655107" cy="389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20000"/>
              </a:lnSpc>
              <a:spcAft>
                <a:spcPts val="1400"/>
              </a:spcAft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Research question: can market </a:t>
            </a:r>
            <a:r>
              <a:rPr lang="en-US" sz="2000" dirty="0">
                <a:solidFill>
                  <a:srgbClr val="000000"/>
                </a:solidFill>
              </a:rPr>
              <a:t>forces </a:t>
            </a:r>
            <a:r>
              <a:rPr lang="en-US" sz="2000" dirty="0" smtClean="0">
                <a:solidFill>
                  <a:srgbClr val="000000"/>
                </a:solidFill>
              </a:rPr>
              <a:t>deliver </a:t>
            </a:r>
            <a:r>
              <a:rPr lang="en-US" sz="2000" dirty="0">
                <a:solidFill>
                  <a:srgbClr val="000000"/>
                </a:solidFill>
              </a:rPr>
              <a:t>privacy?  </a:t>
            </a:r>
            <a:endParaRPr lang="en-US" sz="20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Aft>
                <a:spcPts val="14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Question has policy implications </a:t>
            </a:r>
          </a:p>
          <a:p>
            <a:pPr>
              <a:lnSpc>
                <a:spcPct val="120000"/>
              </a:lnSpc>
              <a:spcAft>
                <a:spcPts val="14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Approach (after a lit-review):</a:t>
            </a:r>
          </a:p>
          <a:p>
            <a:pPr lvl="1">
              <a:lnSpc>
                <a:spcPct val="120000"/>
              </a:lnSpc>
              <a:spcAft>
                <a:spcPts val="8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QL: Interviewing entrepreneurs developing PETs, marketers in the targeted-ad business, DPAs, and conventional data holders</a:t>
            </a:r>
          </a:p>
          <a:p>
            <a:pPr lvl="1">
              <a:lnSpc>
                <a:spcPct val="120000"/>
              </a:lnSpc>
              <a:spcAft>
                <a:spcPts val="800"/>
              </a:spcAft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Theoretical modelling (e.g., </a:t>
            </a:r>
            <a:r>
              <a:rPr lang="en-US" sz="2000" dirty="0" err="1" smtClean="0">
                <a:solidFill>
                  <a:srgbClr val="000000"/>
                </a:solidFill>
              </a:rPr>
              <a:t>subscr</a:t>
            </a:r>
            <a:r>
              <a:rPr lang="en-US" sz="2000" dirty="0" smtClean="0">
                <a:solidFill>
                  <a:srgbClr val="000000"/>
                </a:solidFill>
              </a:rPr>
              <a:t>. vs ad revenues)</a:t>
            </a:r>
          </a:p>
          <a:p>
            <a:pPr lvl="1">
              <a:lnSpc>
                <a:spcPct val="120000"/>
              </a:lnSpc>
              <a:spcAft>
                <a:spcPts val="800"/>
              </a:spcAft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QN: Measuring how much personal data is actually worth; trends over time (e.g., </a:t>
            </a:r>
            <a:r>
              <a:rPr lang="en-US" sz="2000" smtClean="0">
                <a:solidFill>
                  <a:srgbClr val="000000"/>
                </a:solidFill>
              </a:rPr>
              <a:t>via online ad </a:t>
            </a:r>
            <a:r>
              <a:rPr lang="en-US" sz="2000" dirty="0" smtClean="0">
                <a:solidFill>
                  <a:srgbClr val="000000"/>
                </a:solidFill>
              </a:rPr>
              <a:t>prices)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endParaRPr lang="en-US" sz="2000" strike="noStrike" dirty="0" smtClean="0">
              <a:solidFill>
                <a:srgbClr val="000000"/>
              </a:solidFill>
              <a:latin typeface="Arial"/>
              <a:ea typeface="ヒラギノ角ゴ ProN W3"/>
            </a:endParaRPr>
          </a:p>
          <a:p>
            <a:pPr>
              <a:lnSpc>
                <a:spcPct val="120000"/>
              </a:lnSpc>
              <a:buFont typeface="Arial"/>
              <a:buChar char="•"/>
            </a:pPr>
            <a:endParaRPr sz="2000" dirty="0"/>
          </a:p>
          <a:p>
            <a:pPr>
              <a:lnSpc>
                <a:spcPct val="120000"/>
              </a:lnSpc>
            </a:pPr>
            <a:endParaRPr sz="2000" dirty="0"/>
          </a:p>
          <a:p>
            <a:pPr>
              <a:lnSpc>
                <a:spcPct val="100000"/>
              </a:lnSpc>
            </a:pP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270</Words>
  <Application>Microsoft Office PowerPoint</Application>
  <PresentationFormat>On-screen Show (4:3)</PresentationFormat>
  <Paragraphs>42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Arial Narrow</vt:lpstr>
      <vt:lpstr>DejaVu Sans</vt:lpstr>
      <vt:lpstr>ＭＳ Ｐゴシック</vt:lpstr>
      <vt:lpstr>ＭＳ Ｐゴシック</vt:lpstr>
      <vt:lpstr>StarSymbol</vt:lpstr>
      <vt:lpstr>Times New Roman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Hadi</dc:creator>
  <cp:lastModifiedBy>Hadi Asghari</cp:lastModifiedBy>
  <cp:revision>32</cp:revision>
  <dcterms:modified xsi:type="dcterms:W3CDTF">2015-10-03T15:41:42Z</dcterms:modified>
</cp:coreProperties>
</file>