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59" r:id="rId3"/>
    <p:sldId id="260" r:id="rId4"/>
    <p:sldId id="261" r:id="rId5"/>
  </p:sldIdLst>
  <p:sldSz cx="9144000" cy="6858000" type="screen4x3"/>
  <p:notesSz cx="7023100" cy="9309100"/>
  <p:custDataLst>
    <p:tags r:id="rId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09090"/>
    <a:srgbClr val="CB87BE"/>
    <a:srgbClr val="8F7CD6"/>
    <a:srgbClr val="CC3300"/>
    <a:srgbClr val="FF3300"/>
    <a:srgbClr val="FFFF00"/>
    <a:srgbClr val="E4F3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59" autoAdjust="0"/>
  </p:normalViewPr>
  <p:slideViewPr>
    <p:cSldViewPr snapToGrid="0">
      <p:cViewPr varScale="1">
        <p:scale>
          <a:sx n="66" d="100"/>
          <a:sy n="66" d="100"/>
        </p:scale>
        <p:origin x="1280" y="5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810" y="1800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R. Agarwal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October 2-3,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NSF/NWO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9646A-45C9-4836-B2F2-AC5C54E4B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05903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R. Agarwal</a:t>
            </a: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October 2-3, 2015</a:t>
            </a: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21188"/>
            <a:ext cx="5619750" cy="418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NSF/NWO Workshop</a:t>
            </a:r>
            <a:endParaRPr 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B23BA91E-778E-41C1-9904-3BD4C5F2DC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36445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3BA91E-778E-41C1-9904-3BD4C5F2DCC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NSF/NWO Workshop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Agarwal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2-3,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675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Agarwal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2-3,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NSF/NWO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B23BA91E-778E-41C1-9904-3BD4C5F2DCC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712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FED9D-1C5F-44C9-A753-633558570A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89931" y="6591869"/>
            <a:ext cx="2895600" cy="266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NSF/NWO Workshop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4800" y="1036638"/>
            <a:ext cx="2057400" cy="51482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2600" y="1036638"/>
            <a:ext cx="6019800" cy="51482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89931" y="6591869"/>
            <a:ext cx="2895600" cy="266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NSF/NWO Workshop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FED9D-1C5F-44C9-A753-633558570A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89931" y="6591869"/>
            <a:ext cx="2895600" cy="266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NSF/NWO Workshop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0700" y="2133600"/>
            <a:ext cx="3962400" cy="405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2133600"/>
            <a:ext cx="3962400" cy="405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FED9D-1C5F-44C9-A753-633558570A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89931" y="6591869"/>
            <a:ext cx="2895600" cy="266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NSF/NWO Workshop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FED9D-1C5F-44C9-A753-633558570A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89931" y="6537280"/>
            <a:ext cx="2895600" cy="3206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NSF/NWO Workshop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FED9D-1C5F-44C9-A753-633558570A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89931" y="6578224"/>
            <a:ext cx="2895600" cy="2797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NSF/NWO Workshop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FED9D-1C5F-44C9-A753-633558570A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89931" y="6591872"/>
            <a:ext cx="2895600" cy="2660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NSF/NWO Workshop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FED9D-1C5F-44C9-A753-633558570A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89931" y="6591869"/>
            <a:ext cx="2895600" cy="266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NSF/NWO Workshop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FED9D-1C5F-44C9-A753-633558570A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89931" y="6591869"/>
            <a:ext cx="2895600" cy="266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NSF/NWO Workshop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5" descr="ppt-header-gradientandicons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0700" y="2133600"/>
            <a:ext cx="8077200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482600" y="1036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6" name="Picture 5" descr="Smith_CHIDS-Horiz4C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843454" y="6458628"/>
            <a:ext cx="1323975" cy="386672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89931" y="6591869"/>
            <a:ext cx="2895600" cy="266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NSF/NWO Workshop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6676032" y="6591868"/>
            <a:ext cx="2133600" cy="266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36BFED9D-1C5F-44C9-A753-633558570A7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5" descr="ppt-header-gradientandicons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00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00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00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00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00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00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0995" y="1533659"/>
            <a:ext cx="8155171" cy="1470025"/>
          </a:xfrm>
        </p:spPr>
        <p:txBody>
          <a:bodyPr/>
          <a:lstStyle/>
          <a:p>
            <a:r>
              <a:rPr lang="en-US" altLang="en-US" dirty="0" smtClean="0"/>
              <a:t>NSF/NWO Privacy Workshop</a:t>
            </a:r>
            <a:r>
              <a:rPr lang="en-US" altLang="en-US" dirty="0"/>
              <a:t/>
            </a:r>
            <a:br>
              <a:rPr lang="en-US" altLang="en-US" dirty="0"/>
            </a:br>
            <a:endParaRPr lang="en-US" altLang="en-US" u="sng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64143" y="2409925"/>
            <a:ext cx="801202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 dirty="0" smtClean="0"/>
              <a:t> </a:t>
            </a:r>
          </a:p>
          <a:p>
            <a:r>
              <a:rPr lang="en-US" altLang="en-US" sz="2800" kern="0" dirty="0" smtClean="0"/>
              <a:t>Ritu Agarwal</a:t>
            </a:r>
          </a:p>
          <a:p>
            <a:endParaRPr lang="en-US" altLang="en-US" sz="2400" kern="0" dirty="0" smtClean="0"/>
          </a:p>
          <a:p>
            <a:r>
              <a:rPr lang="en-US" altLang="en-US" sz="2400" kern="0" dirty="0" smtClean="0"/>
              <a:t>Senior Associate Dean for Faculty and Research</a:t>
            </a:r>
          </a:p>
          <a:p>
            <a:r>
              <a:rPr lang="en-US" altLang="en-US" sz="2400" kern="0" dirty="0" smtClean="0"/>
              <a:t>Professor and Dean’s Chair of Information Systems</a:t>
            </a:r>
          </a:p>
          <a:p>
            <a:r>
              <a:rPr lang="en-US" altLang="en-US" sz="2400" kern="0" dirty="0" smtClean="0"/>
              <a:t>Director, Center for Health Information and Decision Systems</a:t>
            </a:r>
            <a:endParaRPr lang="en-US" altLang="en-US" sz="2400" kern="0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700" y="2114350"/>
            <a:ext cx="8077200" cy="4051300"/>
          </a:xfrm>
        </p:spPr>
        <p:txBody>
          <a:bodyPr/>
          <a:lstStyle/>
          <a:p>
            <a:r>
              <a:rPr lang="en-US" sz="2800" dirty="0" smtClean="0"/>
              <a:t>Professor of Information Systems</a:t>
            </a:r>
          </a:p>
          <a:p>
            <a:pPr lvl="1"/>
            <a:r>
              <a:rPr lang="en-US" sz="2400" dirty="0" smtClean="0"/>
              <a:t>Mathematics, Computer Science, Information Systems</a:t>
            </a:r>
          </a:p>
          <a:p>
            <a:pPr lvl="1"/>
            <a:r>
              <a:rPr lang="en-US" sz="2400" dirty="0" smtClean="0"/>
              <a:t>Multidisciplinary approaches</a:t>
            </a:r>
          </a:p>
          <a:p>
            <a:r>
              <a:rPr lang="en-US" sz="2800" dirty="0" smtClean="0"/>
              <a:t>Sample of current research</a:t>
            </a:r>
          </a:p>
          <a:p>
            <a:pPr lvl="1"/>
            <a:r>
              <a:rPr lang="en-US" sz="2400" dirty="0" smtClean="0"/>
              <a:t>Quality transparency in healthcare</a:t>
            </a:r>
          </a:p>
          <a:p>
            <a:pPr lvl="1"/>
            <a:r>
              <a:rPr lang="en-US" sz="2400" dirty="0" smtClean="0"/>
              <a:t>Information exchange in online health communities</a:t>
            </a:r>
          </a:p>
          <a:p>
            <a:pPr lvl="1"/>
            <a:r>
              <a:rPr lang="en-US" sz="2400" dirty="0" smtClean="0"/>
              <a:t>Effects of the Internet on public health</a:t>
            </a:r>
          </a:p>
          <a:p>
            <a:pPr lvl="1"/>
            <a:r>
              <a:rPr lang="en-US" sz="2400" dirty="0" smtClean="0"/>
              <a:t>Digital disparities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FED9D-1C5F-44C9-A753-633558570A7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NSF/NWO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014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Privacy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00" y="1957188"/>
            <a:ext cx="8077200" cy="4051300"/>
          </a:xfrm>
        </p:spPr>
        <p:txBody>
          <a:bodyPr/>
          <a:lstStyle/>
          <a:p>
            <a:r>
              <a:rPr lang="en-US" sz="2400" dirty="0" smtClean="0"/>
              <a:t>Effects of privacy assurance regimes in the context of location-based services</a:t>
            </a:r>
          </a:p>
          <a:p>
            <a:pPr lvl="1"/>
            <a:r>
              <a:rPr lang="en-US" sz="2000" dirty="0" smtClean="0"/>
              <a:t>Control and privacy concerns</a:t>
            </a:r>
          </a:p>
          <a:p>
            <a:r>
              <a:rPr lang="en-US" sz="2400" dirty="0" smtClean="0"/>
              <a:t>Role of information delivery mechanisms (push vs. pull) and efficacy of privacy intervention approaches </a:t>
            </a:r>
          </a:p>
          <a:p>
            <a:pPr lvl="1"/>
            <a:r>
              <a:rPr lang="en-US" sz="2000" dirty="0" smtClean="0"/>
              <a:t>Compensation, industry self-regulation, government regulation</a:t>
            </a:r>
          </a:p>
          <a:p>
            <a:r>
              <a:rPr lang="en-US" sz="2400" dirty="0" smtClean="0"/>
              <a:t>Privacy calculus in the context of health information</a:t>
            </a:r>
          </a:p>
          <a:p>
            <a:pPr lvl="1"/>
            <a:r>
              <a:rPr lang="en-US" sz="2000" dirty="0" smtClean="0"/>
              <a:t>Variation in willingness to disclose across type of information, purpose, and requesting party</a:t>
            </a:r>
          </a:p>
          <a:p>
            <a:r>
              <a:rPr lang="en-US" sz="2400" dirty="0" smtClean="0"/>
              <a:t>Privacy in the context of genetic information</a:t>
            </a:r>
          </a:p>
          <a:p>
            <a:pPr lvl="1"/>
            <a:r>
              <a:rPr lang="en-US" sz="2000" dirty="0" smtClean="0"/>
              <a:t>Genetic information altruism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FED9D-1C5F-44C9-A753-633558570A7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NSF/NWO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500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Interests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385" y="1931475"/>
            <a:ext cx="8434247" cy="4051300"/>
          </a:xfrm>
        </p:spPr>
        <p:txBody>
          <a:bodyPr/>
          <a:lstStyle/>
          <a:p>
            <a:r>
              <a:rPr lang="en-US" sz="2800" dirty="0" smtClean="0"/>
              <a:t>Personalized medicine and privacy implications</a:t>
            </a:r>
          </a:p>
          <a:p>
            <a:pPr lvl="1"/>
            <a:r>
              <a:rPr lang="en-US" sz="2400" dirty="0" smtClean="0"/>
              <a:t>Tradeoffs between individual and societal outcomes, implications for discovery in health</a:t>
            </a:r>
          </a:p>
          <a:p>
            <a:r>
              <a:rPr lang="en-US" sz="2800" dirty="0" smtClean="0"/>
              <a:t>Wearable technologies and privacy implications</a:t>
            </a:r>
          </a:p>
          <a:p>
            <a:r>
              <a:rPr lang="en-US" sz="2800" dirty="0" smtClean="0"/>
              <a:t>Variation in the construal of privacy across different types of information (social, financial, health) and across national and cultural contexts</a:t>
            </a:r>
          </a:p>
          <a:p>
            <a:pPr lvl="1"/>
            <a:r>
              <a:rPr lang="en-US" sz="2400" dirty="0" smtClean="0"/>
              <a:t>Implications for legal and regulatory infrastructure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FED9D-1C5F-44C9-A753-633558570A7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NSF/NWO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97790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-1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FIBDISPLAYKEYWORDS" val="True"/>
  <p:tag name="PRRESPONSE4" val="7"/>
  <p:tag name="PRRESPONSE8" val="3"/>
  <p:tag name="ANSWERNOWSTYLE" val="-1"/>
  <p:tag name="COUNTDOWNSECONDS" val="10"/>
  <p:tag name="BACKUPMAINTENANCE" val="7"/>
  <p:tag name="AUTOUPDATEALIASES" val="True"/>
  <p:tag name="BUBBLESIZEVISIBLE" val="True"/>
  <p:tag name="CUSTOMCELLFORECOLOR" val="-16777216"/>
  <p:tag name="USESCHEMECOLORS" val="True"/>
  <p:tag name="AUTOSIZEGRID" val="True"/>
  <p:tag name="CHARTLABELS" val="0"/>
  <p:tag name="INCLUDEPPT" val="True"/>
  <p:tag name="ZEROBASED" val="False"/>
  <p:tag name="FIBNUMRESULTS" val="5"/>
  <p:tag name="PRRESPONSE3" val="8"/>
  <p:tag name="PRRESPONSE9" val="2"/>
  <p:tag name="USESECONDARYMONITOR" val="True"/>
  <p:tag name="RESPCOUNTERFORMAT" val="0"/>
  <p:tag name="CHARTVALUEFORMAT" val="0%"/>
  <p:tag name="TEAMSINLEADERBOARD" val="5"/>
  <p:tag name="CUSTOMGRIDBACKCOLOR" val="-2830136"/>
  <p:tag name="DISPLAYDEVICENUMBER" val="True"/>
  <p:tag name="GRIDPOSITION" val="1"/>
  <p:tag name="PARTLISTDEFAULT" val="0"/>
  <p:tag name="AUTOADJUSTPARTRANGE" val="True"/>
  <p:tag name="PRRESPONSE1" val="10"/>
  <p:tag name="PRRESPONSE7" val="4"/>
  <p:tag name="BULLETTYPE" val="3"/>
  <p:tag name="NUMRESPONSES" val="1"/>
  <p:tag name="PARTICIPANTSINLEADERBOARD" val="5"/>
  <p:tag name="CUSTOMCELLBACKCOLOR1" val="-657956"/>
  <p:tag name="GRIDOPACITY" val="90"/>
  <p:tag name="MULTIRESPDIVISOR" val="1"/>
  <p:tag name="CHARTSCALE" val="True"/>
  <p:tag name="PRRESPONSE5" val="6"/>
  <p:tag name="SHOWBARVISIBLE" val="True"/>
  <p:tag name="BACKUPSESSIONS" val="True"/>
  <p:tag name="BUBBLEVALUEFORMAT" val="0.0"/>
  <p:tag name="DISPLAYDEVICEID" val="True"/>
  <p:tag name="CORRECTPOINTVALUE" val="100"/>
  <p:tag name="FIBINCLUDEOTHER" val="True"/>
  <p:tag name="TPVERSION" val="2008"/>
  <p:tag name="REVIEWONLY" val="False"/>
  <p:tag name="CUSTOMCELLBACKCOLOR3" val="-268652"/>
  <p:tag name="RESETCHARTS" val="True"/>
  <p:tag name="PRRESPONSE2" val="9"/>
  <p:tag name="RESPCOUNTERSTYLE" val="-1"/>
  <p:tag name="BUBBLEGROUPING" val="3"/>
  <p:tag name="INCORRECTPOINTVALUE" val="0"/>
  <p:tag name="PRRESPONSE10" val="1"/>
  <p:tag name="MAXRESPONDERS" val="5"/>
  <p:tag name="REALTIMEBACKUP" val="False"/>
  <p:tag name="INPUTSOURCE" val="1"/>
  <p:tag name="CHARTCOLORS" val="0"/>
  <p:tag name="ROTATIONINTERVAL" val="2"/>
  <p:tag name="PRRESPONSE6" val="5"/>
  <p:tag name="FIBDISPLAYRESULTS" val="True"/>
  <p:tag name="COUNTDOWNSTYLE" val="-1"/>
  <p:tag name="GRIDSIZE" val="{Width=800, Height=600}"/>
  <p:tag name="CUSTOMCELLBACKCOLOR4" val="-8355712"/>
  <p:tag name="DELIMITERS" val="3.1"/>
  <p:tag name="POWERPOINTVERSION" val="14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UMD CHIDS 2014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A3A3E0"/>
      </a:accent2>
      <a:accent3>
        <a:srgbClr val="FFC000"/>
      </a:accent3>
      <a:accent4>
        <a:srgbClr val="000000"/>
      </a:accent4>
      <a:accent5>
        <a:srgbClr val="92D050"/>
      </a:accent5>
      <a:accent6>
        <a:srgbClr val="44969F"/>
      </a:accent6>
      <a:hlink>
        <a:srgbClr val="0070C0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UMD CHIDS 2014</Template>
  <TotalTime>2575</TotalTime>
  <Words>224</Words>
  <Application>Microsoft Office PowerPoint</Application>
  <PresentationFormat>On-screen Show (4:3)</PresentationFormat>
  <Paragraphs>45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ＭＳ Ｐゴシック</vt:lpstr>
      <vt:lpstr>ＭＳ Ｐゴシック</vt:lpstr>
      <vt:lpstr>Arial</vt:lpstr>
      <vt:lpstr>UMD CHIDS 2014</vt:lpstr>
      <vt:lpstr>NSF/NWO Privacy Workshop </vt:lpstr>
      <vt:lpstr>About Me</vt:lpstr>
      <vt:lpstr>Privacy Research</vt:lpstr>
      <vt:lpstr>Specific Interests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Gabe</dc:creator>
  <cp:lastModifiedBy>Ritu Agarwal</cp:lastModifiedBy>
  <cp:revision>298</cp:revision>
  <dcterms:created xsi:type="dcterms:W3CDTF">2007-09-17T13:38:40Z</dcterms:created>
  <dcterms:modified xsi:type="dcterms:W3CDTF">2015-10-01T01:31:57Z</dcterms:modified>
</cp:coreProperties>
</file>