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6" r:id="rId4"/>
    <p:sldId id="265" r:id="rId5"/>
    <p:sldId id="261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C233F-3F7C-CE4E-BE87-58F23D00D23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0A48C-FBAA-AA4A-8EA0-20921ACDC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75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r>
              <a:rPr lang="en-US" sz="1600">
                <a:latin typeface="Helvetica" charset="0"/>
                <a:cs typeface="Helvetica" charset="0"/>
                <a:sym typeface="Helvetica" charset="0"/>
              </a:rPr>
              <a:t>-PAUSE, DON</a:t>
            </a:r>
            <a:r>
              <a:rPr lang="ja-JP" altLang="en-US" sz="1600">
                <a:latin typeface="Arial"/>
                <a:cs typeface="Helvetica" charset="0"/>
                <a:sym typeface="Helvetica" charset="0"/>
              </a:rPr>
              <a:t>’</a:t>
            </a:r>
            <a:r>
              <a:rPr lang="en-US" sz="1600">
                <a:latin typeface="Helvetica" charset="0"/>
                <a:cs typeface="Helvetica" charset="0"/>
                <a:sym typeface="Helvetica" charset="0"/>
              </a:rPr>
              <a:t>T SAY </a:t>
            </a:r>
            <a:r>
              <a:rPr lang="ja-JP" altLang="en-US" sz="1600">
                <a:latin typeface="Arial"/>
                <a:cs typeface="Helvetica" charset="0"/>
                <a:sym typeface="Helvetica" charset="0"/>
              </a:rPr>
              <a:t>“</a:t>
            </a:r>
            <a:r>
              <a:rPr lang="en-US" sz="1600">
                <a:latin typeface="Helvetica" charset="0"/>
                <a:cs typeface="Helvetica" charset="0"/>
                <a:sym typeface="Helvetica" charset="0"/>
              </a:rPr>
              <a:t>UH…</a:t>
            </a:r>
            <a:r>
              <a:rPr lang="ja-JP" altLang="en-US" sz="1600">
                <a:latin typeface="Arial"/>
                <a:cs typeface="Helvetica" charset="0"/>
                <a:sym typeface="Helvetica" charset="0"/>
              </a:rPr>
              <a:t>”</a:t>
            </a:r>
            <a:endParaRPr lang="en-US" sz="1600">
              <a:latin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Caveat the hiding writing </a:t>
            </a:r>
            <a:r>
              <a:rPr lang="en-US" smtClean="0"/>
              <a:t>style results…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FF800-2309-544A-A067-745D5BCBD9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76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09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238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671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22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3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6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525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1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23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4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9CB9D-079B-5245-BC5E-845F264AD29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A1D6C-0466-9542-9980-F127247C9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3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eenie@cs.drexel.edu" TargetMode="External"/><Relationship Id="rId4" Type="http://schemas.openxmlformats.org/officeDocument/2006/relationships/hyperlink" Target="mailto:greenstadt@gmail.com" TargetMode="Externa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187523" y="666379"/>
            <a:ext cx="8688586" cy="59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39199" bIns="0" anchor="ctr"/>
          <a:lstStyle/>
          <a:p>
            <a:pPr marL="39066" algn="ctr">
              <a:lnSpc>
                <a:spcPct val="98000"/>
              </a:lnSpc>
              <a:tabLst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  <a:tab pos="5062953" algn="l"/>
                <a:tab pos="5527280" algn="l"/>
                <a:tab pos="5982678" algn="l"/>
                <a:tab pos="6438076" algn="l"/>
                <a:tab pos="6893474" algn="l"/>
                <a:tab pos="7348872" algn="l"/>
                <a:tab pos="7813199" algn="l"/>
                <a:tab pos="8268597" algn="l"/>
                <a:tab pos="8723994" algn="l"/>
                <a:tab pos="9179392" algn="l"/>
              </a:tabLst>
            </a:pPr>
            <a:r>
              <a:rPr lang="en-US" sz="3400" dirty="0" smtClean="0">
                <a:latin typeface="Calibri" charset="0"/>
                <a:ea typeface="ＭＳ Ｐゴシック" charset="0"/>
                <a:cs typeface="Calibri" charset="0"/>
                <a:sym typeface="Calibri" charset="0"/>
              </a:rPr>
              <a:t>Introduction Slides</a:t>
            </a:r>
            <a:endParaRPr lang="en-US" sz="3400" dirty="0">
              <a:latin typeface="Calibri" charset="0"/>
              <a:ea typeface="ＭＳ Ｐゴシック" charset="0"/>
              <a:cs typeface="Calibri" charset="0"/>
              <a:sym typeface="Calibri" charset="0"/>
            </a:endParaRP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834460" y="1518047"/>
            <a:ext cx="7768828" cy="2518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39199" bIns="0"/>
          <a:lstStyle/>
          <a:p>
            <a:pPr marL="39066">
              <a:lnSpc>
                <a:spcPct val="98000"/>
              </a:lnSpc>
              <a:spcBef>
                <a:spcPts val="773"/>
              </a:spcBef>
              <a:tabLst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  <a:tab pos="5062953" algn="l"/>
                <a:tab pos="5527280" algn="l"/>
                <a:tab pos="5982678" algn="l"/>
                <a:tab pos="6438076" algn="l"/>
                <a:tab pos="6893474" algn="l"/>
                <a:tab pos="7348872" algn="l"/>
                <a:tab pos="7813199" algn="l"/>
                <a:tab pos="8268597" algn="l"/>
                <a:tab pos="8723994" algn="l"/>
                <a:tab pos="9179392" algn="l"/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</a:tabLst>
            </a:pPr>
            <a:r>
              <a:rPr lang="en-US" sz="3600" b="1" dirty="0">
                <a:solidFill>
                  <a:srgbClr val="898989"/>
                </a:solidFill>
                <a:latin typeface="Calibri Bold" charset="0"/>
                <a:ea typeface="ＭＳ Ｐゴシック" charset="0"/>
                <a:cs typeface="Calibri Bold" charset="0"/>
                <a:sym typeface="Calibri Bold" charset="0"/>
              </a:rPr>
              <a:t>Rachel </a:t>
            </a:r>
            <a:r>
              <a:rPr lang="en-US" sz="3600" b="1" dirty="0" smtClean="0">
                <a:solidFill>
                  <a:srgbClr val="898989"/>
                </a:solidFill>
                <a:latin typeface="Calibri Bold" charset="0"/>
                <a:ea typeface="ＭＳ Ｐゴシック" charset="0"/>
                <a:cs typeface="Calibri Bold" charset="0"/>
                <a:sym typeface="Calibri Bold" charset="0"/>
              </a:rPr>
              <a:t>Greenstadt</a:t>
            </a:r>
          </a:p>
          <a:p>
            <a:pPr marL="39066">
              <a:lnSpc>
                <a:spcPct val="98000"/>
              </a:lnSpc>
              <a:spcBef>
                <a:spcPts val="773"/>
              </a:spcBef>
              <a:tabLst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  <a:tab pos="5062953" algn="l"/>
                <a:tab pos="5527280" algn="l"/>
                <a:tab pos="5982678" algn="l"/>
                <a:tab pos="6438076" algn="l"/>
                <a:tab pos="6893474" algn="l"/>
                <a:tab pos="7348872" algn="l"/>
                <a:tab pos="7813199" algn="l"/>
                <a:tab pos="8268597" algn="l"/>
                <a:tab pos="8723994" algn="l"/>
                <a:tab pos="9179392" algn="l"/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</a:tabLst>
            </a:pPr>
            <a:r>
              <a:rPr lang="en-US" sz="3600" b="1" dirty="0" smtClean="0">
                <a:solidFill>
                  <a:srgbClr val="898989"/>
                </a:solidFill>
                <a:latin typeface="Calibri Bold" charset="0"/>
                <a:ea typeface="ＭＳ Ｐゴシック" charset="0"/>
                <a:cs typeface="Calibri Bold" charset="0"/>
                <a:sym typeface="Calibri Bold" charset="0"/>
              </a:rPr>
              <a:t>Associate Professor, Drexel University </a:t>
            </a:r>
          </a:p>
          <a:p>
            <a:pPr marL="39066">
              <a:lnSpc>
                <a:spcPct val="98000"/>
              </a:lnSpc>
              <a:spcBef>
                <a:spcPts val="773"/>
              </a:spcBef>
              <a:tabLst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  <a:tab pos="5062953" algn="l"/>
                <a:tab pos="5527280" algn="l"/>
                <a:tab pos="5982678" algn="l"/>
                <a:tab pos="6438076" algn="l"/>
                <a:tab pos="6893474" algn="l"/>
                <a:tab pos="7348872" algn="l"/>
                <a:tab pos="7813199" algn="l"/>
                <a:tab pos="8268597" algn="l"/>
                <a:tab pos="8723994" algn="l"/>
                <a:tab pos="9179392" algn="l"/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</a:tabLst>
            </a:pPr>
            <a:r>
              <a:rPr lang="en-US" sz="3600" b="1" dirty="0" smtClean="0">
                <a:solidFill>
                  <a:srgbClr val="898989"/>
                </a:solidFill>
                <a:latin typeface="Calibri Bold" charset="0"/>
                <a:ea typeface="ＭＳ Ｐゴシック" charset="0"/>
                <a:cs typeface="Calibri Bold" charset="0"/>
                <a:sym typeface="Calibri Bold" charset="0"/>
              </a:rPr>
              <a:t>College of Computing and Informatics</a:t>
            </a:r>
            <a:endParaRPr lang="en-US" sz="3600" b="1" dirty="0">
              <a:solidFill>
                <a:srgbClr val="898989"/>
              </a:solidFill>
              <a:latin typeface="Calibri" charset="0"/>
              <a:ea typeface="ＭＳ Ｐゴシック" charset="0"/>
              <a:cs typeface="Calibri" charset="0"/>
              <a:sym typeface="Calibri" charset="0"/>
            </a:endParaRPr>
          </a:p>
          <a:p>
            <a:pPr marL="39066">
              <a:lnSpc>
                <a:spcPct val="98000"/>
              </a:lnSpc>
              <a:spcBef>
                <a:spcPts val="773"/>
              </a:spcBef>
              <a:tabLst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  <a:tab pos="5062953" algn="l"/>
                <a:tab pos="5527280" algn="l"/>
                <a:tab pos="5982678" algn="l"/>
                <a:tab pos="6438076" algn="l"/>
                <a:tab pos="6893474" algn="l"/>
                <a:tab pos="7348872" algn="l"/>
                <a:tab pos="7813199" algn="l"/>
                <a:tab pos="8268597" algn="l"/>
                <a:tab pos="8723994" algn="l"/>
                <a:tab pos="9179392" algn="l"/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</a:tabLst>
            </a:pPr>
            <a:r>
              <a:rPr lang="en-US" sz="2400" u="sng" dirty="0">
                <a:solidFill>
                  <a:srgbClr val="898989"/>
                </a:solidFill>
                <a:latin typeface="Calibri" charset="0"/>
                <a:ea typeface="ＭＳ Ｐゴシック" charset="0"/>
                <a:cs typeface="Calibri" charset="0"/>
                <a:sym typeface="Calibri" charset="0"/>
                <a:hlinkClick r:id="rId3"/>
              </a:rPr>
              <a:t>greenie@</a:t>
            </a:r>
            <a:r>
              <a:rPr lang="en-US" sz="2400" u="sng" dirty="0" smtClean="0">
                <a:solidFill>
                  <a:srgbClr val="898989"/>
                </a:solidFill>
                <a:latin typeface="Calibri" charset="0"/>
                <a:ea typeface="ＭＳ Ｐゴシック" charset="0"/>
                <a:cs typeface="Calibri" charset="0"/>
                <a:sym typeface="Calibri" charset="0"/>
                <a:hlinkClick r:id="rId3"/>
              </a:rPr>
              <a:t>cs.drexel.edu</a:t>
            </a:r>
            <a:endParaRPr lang="en-US" sz="2400" u="sng" dirty="0" smtClean="0">
              <a:solidFill>
                <a:srgbClr val="898989"/>
              </a:solidFill>
              <a:latin typeface="Calibri" charset="0"/>
              <a:ea typeface="ＭＳ Ｐゴシック" charset="0"/>
              <a:cs typeface="Calibri" charset="0"/>
              <a:sym typeface="Calibri" charset="0"/>
            </a:endParaRPr>
          </a:p>
          <a:p>
            <a:pPr marL="39066">
              <a:lnSpc>
                <a:spcPct val="98000"/>
              </a:lnSpc>
              <a:spcBef>
                <a:spcPts val="773"/>
              </a:spcBef>
              <a:tabLst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  <a:tab pos="5062953" algn="l"/>
                <a:tab pos="5527280" algn="l"/>
                <a:tab pos="5982678" algn="l"/>
                <a:tab pos="6438076" algn="l"/>
                <a:tab pos="6893474" algn="l"/>
                <a:tab pos="7348872" algn="l"/>
                <a:tab pos="7813199" algn="l"/>
                <a:tab pos="8268597" algn="l"/>
                <a:tab pos="8723994" algn="l"/>
                <a:tab pos="9179392" algn="l"/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</a:tabLst>
            </a:pPr>
            <a:r>
              <a:rPr lang="en-US" sz="2400" u="sng" dirty="0" smtClean="0">
                <a:solidFill>
                  <a:srgbClr val="898989"/>
                </a:solidFill>
                <a:latin typeface="Calibri" charset="0"/>
                <a:ea typeface="ＭＳ Ｐゴシック" charset="0"/>
                <a:cs typeface="Calibri" charset="0"/>
                <a:sym typeface="Calibri" charset="0"/>
                <a:hlinkClick r:id="rId4"/>
              </a:rPr>
              <a:t>greenstadt@gmail.com</a:t>
            </a:r>
            <a:endParaRPr lang="en-US" sz="2400" u="sng" dirty="0" smtClean="0">
              <a:solidFill>
                <a:srgbClr val="898989"/>
              </a:solidFill>
              <a:latin typeface="Calibri" charset="0"/>
              <a:ea typeface="ＭＳ Ｐゴシック" charset="0"/>
              <a:cs typeface="Calibri" charset="0"/>
              <a:sym typeface="Calibri" charset="0"/>
            </a:endParaRPr>
          </a:p>
          <a:p>
            <a:pPr marL="39066">
              <a:lnSpc>
                <a:spcPct val="98000"/>
              </a:lnSpc>
              <a:spcBef>
                <a:spcPts val="773"/>
              </a:spcBef>
              <a:tabLst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  <a:tab pos="5062953" algn="l"/>
                <a:tab pos="5527280" algn="l"/>
                <a:tab pos="5982678" algn="l"/>
                <a:tab pos="6438076" algn="l"/>
                <a:tab pos="6893474" algn="l"/>
                <a:tab pos="7348872" algn="l"/>
                <a:tab pos="7813199" algn="l"/>
                <a:tab pos="8268597" algn="l"/>
                <a:tab pos="8723994" algn="l"/>
                <a:tab pos="9179392" algn="l"/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</a:tabLst>
            </a:pPr>
            <a:endParaRPr lang="en-US" sz="2400" dirty="0">
              <a:solidFill>
                <a:srgbClr val="898989"/>
              </a:solidFill>
              <a:latin typeface="Calibri" charset="0"/>
              <a:ea typeface="ＭＳ Ｐゴシック" charset="0"/>
              <a:cs typeface="Calibri" charset="0"/>
              <a:sym typeface="Calibri" charset="0"/>
            </a:endParaRPr>
          </a:p>
          <a:p>
            <a:pPr marL="39066">
              <a:lnSpc>
                <a:spcPct val="98000"/>
              </a:lnSpc>
              <a:spcBef>
                <a:spcPts val="773"/>
              </a:spcBef>
              <a:tabLst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  <a:tab pos="5062953" algn="l"/>
                <a:tab pos="5527280" algn="l"/>
                <a:tab pos="5982678" algn="l"/>
                <a:tab pos="6438076" algn="l"/>
                <a:tab pos="6893474" algn="l"/>
                <a:tab pos="7348872" algn="l"/>
                <a:tab pos="7813199" algn="l"/>
                <a:tab pos="8268597" algn="l"/>
                <a:tab pos="8723994" algn="l"/>
                <a:tab pos="9179392" algn="l"/>
                <a:tab pos="35717" algn="l"/>
                <a:tab pos="491115" algn="l"/>
                <a:tab pos="955443" algn="l"/>
                <a:tab pos="1410840" algn="l"/>
                <a:tab pos="1866238" algn="l"/>
                <a:tab pos="2321636" algn="l"/>
                <a:tab pos="2777034" algn="l"/>
                <a:tab pos="3241361" algn="l"/>
                <a:tab pos="3696759" algn="l"/>
                <a:tab pos="4152157" algn="l"/>
                <a:tab pos="4607555" algn="l"/>
              </a:tabLst>
            </a:pPr>
            <a:endParaRPr lang="en-US" sz="2400" dirty="0">
              <a:solidFill>
                <a:srgbClr val="898989"/>
              </a:solidFill>
              <a:latin typeface="Calibri" charset="0"/>
              <a:ea typeface="ＭＳ Ｐゴシック" charset="0"/>
              <a:cs typeface="Calibri" charset="0"/>
              <a:sym typeface="Calibri" charset="0"/>
            </a:endParaRPr>
          </a:p>
        </p:txBody>
      </p:sp>
      <p:pic>
        <p:nvPicPr>
          <p:cNvPr id="31747" name="Picture 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564" y="3580806"/>
            <a:ext cx="2053828" cy="218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1748" name="Rectangle 4"/>
          <p:cNvSpPr>
            <a:spLocks/>
          </p:cNvSpPr>
          <p:nvPr/>
        </p:nvSpPr>
        <p:spPr bwMode="auto">
          <a:xfrm rot="8916">
            <a:off x="2895451" y="6019727"/>
            <a:ext cx="3196828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8" bIns="0"/>
          <a:lstStyle/>
          <a:p>
            <a:pPr marL="40182"/>
            <a:r>
              <a:rPr lang="en-US" sz="2400" dirty="0" smtClean="0">
                <a:latin typeface="Gill Sans MT" charset="0"/>
                <a:ea typeface="ＭＳ Ｐゴシック" charset="0"/>
                <a:cs typeface="Gill Sans MT" charset="0"/>
                <a:sym typeface="Gill Sans MT" charset="0"/>
              </a:rPr>
              <a:t>NSF/NWO Workshop</a:t>
            </a:r>
            <a:endParaRPr lang="en-US" sz="2400" dirty="0">
              <a:latin typeface="Gill Sans MT" charset="0"/>
              <a:ea typeface="ＭＳ Ｐゴシック" charset="0"/>
              <a:cs typeface="Gill Sans MT" charset="0"/>
              <a:sym typeface="Gill Sans MT" charset="0"/>
            </a:endParaRPr>
          </a:p>
          <a:p>
            <a:pPr marL="40182"/>
            <a:r>
              <a:rPr lang="en-US" sz="2400" dirty="0" smtClean="0">
                <a:latin typeface="Gill Sans MT" charset="0"/>
                <a:ea typeface="ＭＳ Ｐゴシック" charset="0"/>
                <a:cs typeface="Gill Sans MT" charset="0"/>
                <a:sym typeface="Gill Sans MT" charset="0"/>
              </a:rPr>
              <a:t>October 2, 2015</a:t>
            </a:r>
            <a:endParaRPr lang="en-US" sz="2400" dirty="0">
              <a:latin typeface="Gill Sans MT" charset="0"/>
              <a:ea typeface="ＭＳ Ｐゴシック" charset="0"/>
              <a:cs typeface="Gill Sans MT" charset="0"/>
              <a:sym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3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four Ph.D. students, usually more</a:t>
            </a:r>
          </a:p>
          <a:p>
            <a:r>
              <a:rPr lang="en-US" dirty="0" smtClean="0"/>
              <a:t>I work with many undergrads</a:t>
            </a:r>
          </a:p>
          <a:p>
            <a:r>
              <a:rPr lang="en-US" dirty="0" smtClean="0"/>
              <a:t>I like collaborations and interdisciplinary work</a:t>
            </a:r>
          </a:p>
          <a:p>
            <a:r>
              <a:rPr lang="en-US" dirty="0" smtClean="0"/>
              <a:t>I am on sabbatical, Berkeley now, KU Leuven in the spring</a:t>
            </a:r>
          </a:p>
          <a:p>
            <a:r>
              <a:rPr lang="en-US" dirty="0" err="1" smtClean="0"/>
              <a:t>Ik</a:t>
            </a:r>
            <a:r>
              <a:rPr lang="en-US" dirty="0" smtClean="0"/>
              <a:t> ben </a:t>
            </a:r>
            <a:r>
              <a:rPr lang="en-US" dirty="0" err="1" smtClean="0"/>
              <a:t>Nederlands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het </a:t>
            </a:r>
            <a:r>
              <a:rPr lang="en-US" dirty="0" err="1" smtClean="0"/>
              <a:t>studeren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Misschien</a:t>
            </a:r>
            <a:r>
              <a:rPr lang="en-US" dirty="0" smtClean="0"/>
              <a:t> </a:t>
            </a:r>
            <a:r>
              <a:rPr lang="en-US" dirty="0" err="1" smtClean="0"/>
              <a:t>wij</a:t>
            </a:r>
            <a:r>
              <a:rPr lang="en-US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proberen</a:t>
            </a:r>
            <a:r>
              <a:rPr lang="en-US" dirty="0" smtClean="0"/>
              <a:t> </a:t>
            </a:r>
            <a:r>
              <a:rPr lang="en-US" dirty="0" err="1" smtClean="0"/>
              <a:t>praten</a:t>
            </a:r>
            <a:r>
              <a:rPr lang="en-US" dirty="0" smtClean="0"/>
              <a:t> met </a:t>
            </a:r>
            <a:r>
              <a:rPr lang="en-US" dirty="0" err="1" smtClean="0"/>
              <a:t>elkaar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312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464653"/>
                </a:solidFill>
                <a:latin typeface="Calibri"/>
                <a:ea typeface="ＭＳ Ｐゴシック" charset="0"/>
                <a:cs typeface="Bookman Old Style" charset="0"/>
                <a:sym typeface="Bookman Old Style" charset="0"/>
              </a:rPr>
              <a:t>Privacy, Security, and Automation Laboratory (PSAL</a:t>
            </a:r>
            <a:r>
              <a:rPr lang="en-US" dirty="0" smtClean="0">
                <a:solidFill>
                  <a:srgbClr val="464653"/>
                </a:solidFill>
                <a:latin typeface="Bookman Old Style" charset="0"/>
                <a:ea typeface="ＭＳ Ｐゴシック" charset="0"/>
                <a:cs typeface="Bookman Old Style" charset="0"/>
                <a:sym typeface="Bookman Old Style" charset="0"/>
              </a:rPr>
              <a:t>)</a:t>
            </a:r>
            <a:br>
              <a:rPr lang="en-US" dirty="0" smtClean="0">
                <a:solidFill>
                  <a:srgbClr val="464653"/>
                </a:solidFill>
                <a:latin typeface="Bookman Old Style" charset="0"/>
                <a:ea typeface="ＭＳ Ｐゴシック" charset="0"/>
                <a:cs typeface="Bookman Old Style" charset="0"/>
                <a:sym typeface="Bookman Old Style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788">
              <a:lnSpc>
                <a:spcPct val="98000"/>
              </a:lnSpc>
              <a:spcBef>
                <a:spcPts val="633"/>
              </a:spcBef>
              <a:buClr>
                <a:srgbClr val="727CA3"/>
              </a:buClr>
              <a:buSzPct val="100000"/>
              <a:tabLst>
                <a:tab pos="303599" algn="l"/>
                <a:tab pos="758996" algn="l"/>
                <a:tab pos="1223324" algn="l"/>
                <a:tab pos="1678722" algn="l"/>
                <a:tab pos="2134119" algn="l"/>
                <a:tab pos="2589517" algn="l"/>
                <a:tab pos="3044915" algn="l"/>
                <a:tab pos="3509242" algn="l"/>
                <a:tab pos="3964640" algn="l"/>
                <a:tab pos="4420038" algn="l"/>
                <a:tab pos="4875436" algn="l"/>
                <a:tab pos="5330834" algn="l"/>
                <a:tab pos="5795161" algn="l"/>
                <a:tab pos="6250559" algn="l"/>
                <a:tab pos="6705957" algn="l"/>
                <a:tab pos="7161355" algn="l"/>
                <a:tab pos="7616753" algn="l"/>
                <a:tab pos="8081080" algn="l"/>
                <a:tab pos="8536478" algn="l"/>
                <a:tab pos="8991876" algn="l"/>
                <a:tab pos="9447273" algn="l"/>
                <a:tab pos="9634790" algn="l"/>
                <a:tab pos="303599" algn="l"/>
                <a:tab pos="758996" algn="l"/>
                <a:tab pos="1223324" algn="l"/>
                <a:tab pos="1678722" algn="l"/>
                <a:tab pos="2134119" algn="l"/>
                <a:tab pos="2589517" algn="l"/>
                <a:tab pos="3044915" algn="l"/>
                <a:tab pos="3509242" algn="l"/>
                <a:tab pos="3964640" algn="l"/>
                <a:tab pos="4420038" algn="l"/>
              </a:tabLst>
            </a:pPr>
            <a:r>
              <a:rPr lang="en-US" sz="2800" dirty="0" smtClean="0">
                <a:ea typeface="ＭＳ Ｐゴシック" charset="0"/>
                <a:cs typeface="Gill Sans MT" charset="0"/>
                <a:sym typeface="Gill Sans MT" charset="0"/>
              </a:rPr>
              <a:t>How can machines help humans make decisions about security, privacy, and trust?</a:t>
            </a:r>
          </a:p>
          <a:p>
            <a:pPr marL="483988" lvl="1">
              <a:lnSpc>
                <a:spcPct val="98000"/>
              </a:lnSpc>
              <a:spcBef>
                <a:spcPts val="633"/>
              </a:spcBef>
              <a:buClr>
                <a:srgbClr val="727CA3"/>
              </a:buClr>
              <a:buSzPct val="100000"/>
              <a:tabLst>
                <a:tab pos="303599" algn="l"/>
                <a:tab pos="758996" algn="l"/>
                <a:tab pos="1223324" algn="l"/>
                <a:tab pos="1678722" algn="l"/>
                <a:tab pos="2134119" algn="l"/>
                <a:tab pos="2589517" algn="l"/>
                <a:tab pos="3044915" algn="l"/>
                <a:tab pos="3509242" algn="l"/>
                <a:tab pos="3964640" algn="l"/>
                <a:tab pos="4420038" algn="l"/>
                <a:tab pos="4875436" algn="l"/>
                <a:tab pos="5330834" algn="l"/>
                <a:tab pos="5795161" algn="l"/>
                <a:tab pos="6250559" algn="l"/>
                <a:tab pos="6705957" algn="l"/>
                <a:tab pos="7161355" algn="l"/>
                <a:tab pos="7616753" algn="l"/>
                <a:tab pos="8081080" algn="l"/>
                <a:tab pos="8536478" algn="l"/>
                <a:tab pos="8991876" algn="l"/>
                <a:tab pos="9447273" algn="l"/>
                <a:tab pos="9634790" algn="l"/>
                <a:tab pos="303599" algn="l"/>
                <a:tab pos="758996" algn="l"/>
                <a:tab pos="1223324" algn="l"/>
                <a:tab pos="1678722" algn="l"/>
                <a:tab pos="2134119" algn="l"/>
                <a:tab pos="2589517" algn="l"/>
                <a:tab pos="3044915" algn="l"/>
                <a:tab pos="3509242" algn="l"/>
                <a:tab pos="3964640" algn="l"/>
                <a:tab pos="4420038" algn="l"/>
              </a:tabLst>
            </a:pPr>
            <a:r>
              <a:rPr lang="en-US" dirty="0">
                <a:ea typeface="ＭＳ Ｐゴシック" charset="0"/>
                <a:cs typeface="Gill Sans MT" charset="0"/>
                <a:sym typeface="Gill Sans MT" charset="0"/>
              </a:rPr>
              <a:t>NLP and machine learning (also SNA, economics)</a:t>
            </a:r>
          </a:p>
          <a:p>
            <a:pPr marL="26788">
              <a:lnSpc>
                <a:spcPct val="98000"/>
              </a:lnSpc>
              <a:spcBef>
                <a:spcPts val="633"/>
              </a:spcBef>
              <a:buClr>
                <a:srgbClr val="727CA3"/>
              </a:buClr>
              <a:buSzPct val="100000"/>
              <a:tabLst>
                <a:tab pos="303599" algn="l"/>
                <a:tab pos="758996" algn="l"/>
                <a:tab pos="1223324" algn="l"/>
                <a:tab pos="1678722" algn="l"/>
                <a:tab pos="2134119" algn="l"/>
                <a:tab pos="2589517" algn="l"/>
                <a:tab pos="3044915" algn="l"/>
                <a:tab pos="3509242" algn="l"/>
                <a:tab pos="3964640" algn="l"/>
                <a:tab pos="4420038" algn="l"/>
                <a:tab pos="4875436" algn="l"/>
                <a:tab pos="5330834" algn="l"/>
                <a:tab pos="5795161" algn="l"/>
                <a:tab pos="6250559" algn="l"/>
                <a:tab pos="6705957" algn="l"/>
                <a:tab pos="7161355" algn="l"/>
                <a:tab pos="7616753" algn="l"/>
                <a:tab pos="8081080" algn="l"/>
                <a:tab pos="8536478" algn="l"/>
                <a:tab pos="8991876" algn="l"/>
                <a:tab pos="9447273" algn="l"/>
                <a:tab pos="9634790" algn="l"/>
                <a:tab pos="303599" algn="l"/>
                <a:tab pos="758996" algn="l"/>
                <a:tab pos="1223324" algn="l"/>
                <a:tab pos="1678722" algn="l"/>
                <a:tab pos="2134119" algn="l"/>
                <a:tab pos="2589517" algn="l"/>
                <a:tab pos="3044915" algn="l"/>
                <a:tab pos="3509242" algn="l"/>
                <a:tab pos="3964640" algn="l"/>
                <a:tab pos="4420038" algn="l"/>
              </a:tabLst>
            </a:pPr>
            <a:r>
              <a:rPr lang="en-US" sz="2800" dirty="0" smtClean="0">
                <a:ea typeface="ＭＳ Ｐゴシック" charset="0"/>
                <a:cs typeface="Gill Sans MT" charset="0"/>
                <a:sym typeface="Gill Sans MT" charset="0"/>
              </a:rPr>
              <a:t>Lately:  What can we learn by analyzing unstructured and semi-structured human (text) communication?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926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Website Fingerprinting in practice</a:t>
            </a:r>
          </a:p>
          <a:p>
            <a:pPr lvl="1"/>
            <a:r>
              <a:rPr lang="en-US" dirty="0" smtClean="0"/>
              <a:t>(CCS 2014)</a:t>
            </a:r>
          </a:p>
          <a:p>
            <a:r>
              <a:rPr lang="en-US" dirty="0" smtClean="0"/>
              <a:t>Can we automatically detect private content? How is privacy behavior socially constructed?</a:t>
            </a:r>
          </a:p>
          <a:p>
            <a:pPr lvl="1"/>
            <a:r>
              <a:rPr lang="en-US" dirty="0" smtClean="0"/>
              <a:t>(WPES 2014)	</a:t>
            </a:r>
          </a:p>
          <a:p>
            <a:r>
              <a:rPr lang="en-US" dirty="0" smtClean="0"/>
              <a:t>How are cybercriminal markets organized? How can we study them more efficiently?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eCrime</a:t>
            </a:r>
            <a:r>
              <a:rPr lang="en-US" dirty="0" smtClean="0"/>
              <a:t> 2013, IEEE S&amp;P 2014, FC 2015)</a:t>
            </a:r>
          </a:p>
          <a:p>
            <a:r>
              <a:rPr lang="en-US" dirty="0" smtClean="0"/>
              <a:t>What is the value of anonymous participation in peer production?</a:t>
            </a:r>
          </a:p>
          <a:p>
            <a:r>
              <a:rPr lang="en-US" dirty="0" smtClean="0"/>
              <a:t>Privacy impact of </a:t>
            </a:r>
            <a:r>
              <a:rPr lang="en-US" dirty="0" err="1" smtClean="0"/>
              <a:t>wearables</a:t>
            </a:r>
            <a:r>
              <a:rPr lang="en-US" dirty="0" smtClean="0"/>
              <a:t> in the workplace?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257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Stylometry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basic question: “who wrote this document?</a:t>
            </a:r>
          </a:p>
          <a:p>
            <a:r>
              <a:rPr lang="en-US" dirty="0" smtClean="0"/>
              <a:t>“Linguistic Style” Features: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sentence length, word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choices, syntax, </a:t>
            </a:r>
            <a:r>
              <a:rPr lang="en-US" dirty="0" err="1" smtClean="0"/>
              <a:t>etc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224" y="3433764"/>
            <a:ext cx="2887576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13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98"/>
    </mc:Choice>
    <mc:Fallback xmlns="">
      <p:transition xmlns:p14="http://schemas.microsoft.com/office/powerpoint/2010/main" spd="slow" advTm="6999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the Real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JK Rowling unmasked as author of bestselling crime novel by “Robert Galbraith”</a:t>
            </a:r>
          </a:p>
          <a:p>
            <a:pPr lvl="1"/>
            <a:r>
              <a:rPr lang="en-US" dirty="0" smtClean="0"/>
              <a:t>Analysis done by </a:t>
            </a:r>
            <a:r>
              <a:rPr lang="en-US" dirty="0" err="1" smtClean="0"/>
              <a:t>Juola</a:t>
            </a:r>
            <a:r>
              <a:rPr lang="en-US" dirty="0" smtClean="0"/>
              <a:t> and Associates on request of reporter Cal </a:t>
            </a:r>
            <a:r>
              <a:rPr lang="en-US" dirty="0" err="1" smtClean="0"/>
              <a:t>Flyn</a:t>
            </a:r>
            <a:r>
              <a:rPr lang="en-US" dirty="0" smtClean="0"/>
              <a:t> who had received an anonymous tip over Twitter</a:t>
            </a:r>
          </a:p>
          <a:p>
            <a:r>
              <a:rPr lang="en-US" dirty="0" smtClean="0"/>
              <a:t>Our </a:t>
            </a:r>
            <a:r>
              <a:rPr lang="en-US" dirty="0"/>
              <a:t>Doppelgänger Finder </a:t>
            </a:r>
            <a:r>
              <a:rPr lang="en-US" dirty="0" smtClean="0"/>
              <a:t>code (designed to give the probability that two accounts are the same person) used by FBI</a:t>
            </a:r>
          </a:p>
          <a:p>
            <a:pPr lvl="1"/>
            <a:r>
              <a:rPr lang="en-US" dirty="0" smtClean="0"/>
              <a:t>We don’t know what for exactly, but they have told us it is useful</a:t>
            </a:r>
          </a:p>
          <a:p>
            <a:r>
              <a:rPr lang="en-US" dirty="0" smtClean="0"/>
              <a:t>Many expert witnesses around the world</a:t>
            </a:r>
          </a:p>
          <a:p>
            <a:pPr lvl="1"/>
            <a:r>
              <a:rPr lang="en-US" dirty="0" smtClean="0"/>
              <a:t>US Law (</a:t>
            </a:r>
            <a:r>
              <a:rPr lang="en-US" dirty="0" err="1" smtClean="0"/>
              <a:t>vanWyk</a:t>
            </a:r>
            <a:r>
              <a:rPr lang="en-US" dirty="0" smtClean="0"/>
              <a:t> opinion)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897705" y="-21893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6E9-547F-B343-9B75-35A3458E998A}" type="slidenum">
              <a:rPr lang="en-US" smtClean="0"/>
              <a:pPr/>
              <a:t>6</a:t>
            </a:fld>
            <a:r>
              <a:rPr lang="en-US" smtClean="0"/>
              <a:t> of 66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457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Defending Against </a:t>
            </a:r>
            <a:r>
              <a:rPr lang="en-US" dirty="0"/>
              <a:t>S</a:t>
            </a:r>
            <a:r>
              <a:rPr lang="en-US" dirty="0" smtClean="0"/>
              <a:t>tylometry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11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People who try to hide their writing style </a:t>
            </a:r>
          </a:p>
          <a:p>
            <a:pPr marL="0" indent="0">
              <a:buNone/>
            </a:pPr>
            <a:r>
              <a:rPr lang="en-US" dirty="0" smtClean="0"/>
              <a:t>     reduce accuracy to random chance</a:t>
            </a:r>
          </a:p>
          <a:p>
            <a:r>
              <a:rPr lang="en-US" dirty="0" smtClean="0"/>
              <a:t>Tools to help people analyze writing</a:t>
            </a:r>
          </a:p>
          <a:p>
            <a:pPr lvl="1"/>
            <a:r>
              <a:rPr lang="en-US" dirty="0" err="1" smtClean="0"/>
              <a:t>Jstylo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Or write anonymous documents</a:t>
            </a:r>
          </a:p>
          <a:p>
            <a:pPr lvl="1"/>
            <a:r>
              <a:rPr lang="en-US" dirty="0" err="1" smtClean="0"/>
              <a:t>Anonymouth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Find or help at: </a:t>
            </a:r>
          </a:p>
          <a:p>
            <a:pPr lvl="1"/>
            <a:r>
              <a:rPr lang="en-US" dirty="0" err="1" smtClean="0"/>
              <a:t>github.com</a:t>
            </a:r>
            <a:r>
              <a:rPr lang="en-US" dirty="0" smtClean="0"/>
              <a:t>/</a:t>
            </a:r>
            <a:r>
              <a:rPr lang="en-US" dirty="0" err="1" smtClean="0"/>
              <a:t>psal</a:t>
            </a:r>
            <a:r>
              <a:rPr lang="en-US" dirty="0" smtClean="0"/>
              <a:t>/</a:t>
            </a:r>
            <a:r>
              <a:rPr lang="en-US" dirty="0" err="1" smtClean="0"/>
              <a:t>jstylo</a:t>
            </a:r>
            <a:endParaRPr lang="en-US" dirty="0" smtClean="0"/>
          </a:p>
          <a:p>
            <a:pPr lvl="1"/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psal</a:t>
            </a:r>
            <a:r>
              <a:rPr lang="en-US" dirty="0" smtClean="0"/>
              <a:t>/</a:t>
            </a:r>
            <a:r>
              <a:rPr lang="en-US" dirty="0" err="1" smtClean="0"/>
              <a:t>anonymouth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752" y="2831553"/>
            <a:ext cx="1016000" cy="1016000"/>
          </a:xfrm>
          <a:prstGeom prst="rect">
            <a:avLst/>
          </a:prstGeom>
        </p:spPr>
      </p:pic>
      <p:pic>
        <p:nvPicPr>
          <p:cNvPr id="5" name="image34.png" descr="image16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10052" y="4302388"/>
            <a:ext cx="1298877" cy="104124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6E9-547F-B343-9B75-35A3458E998A}" type="slidenum">
              <a:rPr lang="en-US" smtClean="0"/>
              <a:pPr/>
              <a:t>7</a:t>
            </a:fld>
            <a:r>
              <a:rPr lang="en-US" smtClean="0"/>
              <a:t> of 66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833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2500" cy="4525963"/>
          </a:xfrm>
        </p:spPr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f you have an unknown Twitter feed can you learn its author from blogs or </a:t>
            </a:r>
            <a:r>
              <a:rPr lang="en-US" dirty="0" err="1"/>
              <a:t>R</a:t>
            </a:r>
            <a:r>
              <a:rPr lang="en-US" dirty="0" err="1" smtClean="0"/>
              <a:t>eddit</a:t>
            </a:r>
            <a:r>
              <a:rPr lang="en-US" dirty="0" smtClean="0"/>
              <a:t> comments?</a:t>
            </a:r>
          </a:p>
          <a:p>
            <a:pPr lvl="1"/>
            <a:r>
              <a:rPr lang="en-US" dirty="0" smtClean="0"/>
              <a:t>Yes*</a:t>
            </a:r>
          </a:p>
          <a:p>
            <a:pPr lvl="2"/>
            <a:r>
              <a:rPr lang="en-US" dirty="0" smtClean="0"/>
              <a:t>* but if you have a Twitter feed you should use that</a:t>
            </a:r>
          </a:p>
          <a:p>
            <a:pPr lvl="2"/>
            <a:r>
              <a:rPr lang="en-US" dirty="0" err="1" smtClean="0"/>
              <a:t>HotPETS</a:t>
            </a:r>
            <a:r>
              <a:rPr lang="en-US" dirty="0" smtClean="0"/>
              <a:t> 2014</a:t>
            </a:r>
          </a:p>
          <a:p>
            <a:r>
              <a:rPr lang="en-US" dirty="0" smtClean="0"/>
              <a:t>What about source code?</a:t>
            </a:r>
          </a:p>
          <a:p>
            <a:pPr lvl="1"/>
            <a:r>
              <a:rPr lang="en-US" dirty="0" smtClean="0"/>
              <a:t>We can do that, too</a:t>
            </a:r>
          </a:p>
          <a:p>
            <a:pPr lvl="2"/>
            <a:r>
              <a:rPr lang="en-US" dirty="0" smtClean="0"/>
              <a:t>Even if it’s obfuscated!</a:t>
            </a:r>
          </a:p>
          <a:p>
            <a:pPr lvl="2"/>
            <a:r>
              <a:rPr lang="en-US" dirty="0" smtClean="0"/>
              <a:t>USENIX Security 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6E9-547F-B343-9B75-35A3458E998A}" type="slidenum">
              <a:rPr lang="en-US" smtClean="0"/>
              <a:pPr/>
              <a:t>8</a:t>
            </a:fld>
            <a:r>
              <a:rPr lang="en-US" smtClean="0"/>
              <a:t> of 66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854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389</Words>
  <Application>Microsoft Macintosh PowerPoint</Application>
  <PresentationFormat>On-screen Show (4:3)</PresentationFormat>
  <Paragraphs>70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About Me</vt:lpstr>
      <vt:lpstr>Privacy, Security, and Automation Laboratory (PSAL) </vt:lpstr>
      <vt:lpstr>Research Interests</vt:lpstr>
      <vt:lpstr>Stylometry</vt:lpstr>
      <vt:lpstr>Impact on the Real World</vt:lpstr>
      <vt:lpstr>Defending Against Stylometry</vt:lpstr>
      <vt:lpstr>Recent results</vt:lpstr>
    </vt:vector>
  </TitlesOfParts>
  <Company>Drexel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Greenstadt</dc:creator>
  <cp:lastModifiedBy>Rachel Greenstadt</cp:lastModifiedBy>
  <cp:revision>6</cp:revision>
  <dcterms:created xsi:type="dcterms:W3CDTF">2015-09-29T20:06:25Z</dcterms:created>
  <dcterms:modified xsi:type="dcterms:W3CDTF">2015-09-30T03:37:07Z</dcterms:modified>
</cp:coreProperties>
</file>