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2">
  <p:sldMasterIdLst>
    <p:sldMasterId id="2147483660" r:id="rId1"/>
  </p:sldMasterIdLst>
  <p:notesMasterIdLst>
    <p:notesMasterId r:id="rId48"/>
  </p:notesMasterIdLst>
  <p:handoutMasterIdLst>
    <p:handoutMasterId r:id="rId49"/>
  </p:handoutMasterIdLst>
  <p:sldIdLst>
    <p:sldId id="256" r:id="rId2"/>
    <p:sldId id="462" r:id="rId3"/>
    <p:sldId id="463" r:id="rId4"/>
    <p:sldId id="464" r:id="rId5"/>
    <p:sldId id="465" r:id="rId6"/>
    <p:sldId id="489" r:id="rId7"/>
    <p:sldId id="466" r:id="rId8"/>
    <p:sldId id="467" r:id="rId9"/>
    <p:sldId id="468" r:id="rId10"/>
    <p:sldId id="470" r:id="rId11"/>
    <p:sldId id="471" r:id="rId12"/>
    <p:sldId id="490" r:id="rId13"/>
    <p:sldId id="472" r:id="rId14"/>
    <p:sldId id="281" r:id="rId15"/>
    <p:sldId id="389" r:id="rId16"/>
    <p:sldId id="306" r:id="rId17"/>
    <p:sldId id="311" r:id="rId18"/>
    <p:sldId id="442" r:id="rId19"/>
    <p:sldId id="486" r:id="rId20"/>
    <p:sldId id="459" r:id="rId21"/>
    <p:sldId id="444" r:id="rId22"/>
    <p:sldId id="310" r:id="rId23"/>
    <p:sldId id="372" r:id="rId24"/>
    <p:sldId id="445" r:id="rId25"/>
    <p:sldId id="425" r:id="rId26"/>
    <p:sldId id="480" r:id="rId27"/>
    <p:sldId id="446" r:id="rId28"/>
    <p:sldId id="450" r:id="rId29"/>
    <p:sldId id="481" r:id="rId30"/>
    <p:sldId id="492" r:id="rId31"/>
    <p:sldId id="493" r:id="rId32"/>
    <p:sldId id="455" r:id="rId33"/>
    <p:sldId id="491" r:id="rId34"/>
    <p:sldId id="448" r:id="rId35"/>
    <p:sldId id="482" r:id="rId36"/>
    <p:sldId id="483" r:id="rId37"/>
    <p:sldId id="474" r:id="rId38"/>
    <p:sldId id="475" r:id="rId39"/>
    <p:sldId id="484" r:id="rId40"/>
    <p:sldId id="488" r:id="rId41"/>
    <p:sldId id="485" r:id="rId42"/>
    <p:sldId id="479" r:id="rId43"/>
    <p:sldId id="487" r:id="rId44"/>
    <p:sldId id="441" r:id="rId45"/>
    <p:sldId id="494" r:id="rId46"/>
    <p:sldId id="495" r:id="rId4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A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02" autoAdjust="0"/>
    <p:restoredTop sz="79750" autoAdjust="0"/>
  </p:normalViewPr>
  <p:slideViewPr>
    <p:cSldViewPr>
      <p:cViewPr varScale="1">
        <p:scale>
          <a:sx n="36" d="100"/>
          <a:sy n="36" d="100"/>
        </p:scale>
        <p:origin x="175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834" y="-120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27FAE38-9905-4189-9FEE-1D118A998D4B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E8BBBAE-5B83-41D1-9966-96F22C337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8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8CF9563-D14E-402A-A7B1-6794FB4CD326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F876F74-08FB-459B-B09A-CDAE3603E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07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76F74-08FB-459B-B09A-CDAE3603EF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03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76F74-08FB-459B-B09A-CDAE3603EF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3854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76F74-08FB-459B-B09A-CDAE3603EF8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1048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76F74-08FB-459B-B09A-CDAE3603EF8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565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76F74-08FB-459B-B09A-CDAE3603EF8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253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76F74-08FB-459B-B09A-CDAE3603EF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675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76F74-08FB-459B-B09A-CDAE3603EF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919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76F74-08FB-459B-B09A-CDAE3603EF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675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76F74-08FB-459B-B09A-CDAE3603EF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562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76F74-08FB-459B-B09A-CDAE3603EF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79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76F74-08FB-459B-B09A-CDAE3603EF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985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76F74-08FB-459B-B09A-CDAE3603EF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7240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76F74-08FB-459B-B09A-CDAE3603EF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7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1772816"/>
            <a:ext cx="8568952" cy="1673352"/>
          </a:xfrm>
        </p:spPr>
        <p:txBody>
          <a:bodyPr vert="horz" lIns="91440" tIns="0" rIns="45720" bIns="0" rtlCol="0" anchor="t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100" b="0" baseline="0"/>
            </a:lvl1pPr>
            <a:extLst/>
          </a:lstStyle>
          <a:p>
            <a:r>
              <a:rPr kumimoji="0" lang="en-US" dirty="0" smtClean="0"/>
              <a:t>An Experiment in Hiring Discrimination via Online Social Networks</a:t>
            </a:r>
            <a:endParaRPr kumimoji="0"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4005064"/>
            <a:ext cx="8077200" cy="648072"/>
          </a:xfrm>
        </p:spPr>
        <p:txBody>
          <a:bodyPr lIns="118872" tIns="0" rIns="45720" bIns="0" anchor="b"/>
          <a:lstStyle>
            <a:lvl1pPr marL="0" indent="0" algn="l">
              <a:buNone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dirty="0" smtClean="0"/>
              <a:t>Alessandro Acquisti and Christina Fong</a:t>
            </a:r>
          </a:p>
          <a:p>
            <a:r>
              <a:rPr kumimoji="0" lang="en-US" dirty="0" smtClean="0"/>
              <a:t>Carnegie Mellon University</a:t>
            </a:r>
            <a:endParaRPr kumimoji="0"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4797152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fld id="{6E4279C8-CE5D-4546-949B-3DD6129F9249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/>
          <a:lstStyle/>
          <a:p>
            <a:fld id="{4AA3F48F-B444-49BF-B568-FFA470215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fld id="{6E4279C8-CE5D-4546-949B-3DD6129F9249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/>
          <a:lstStyle/>
          <a:p>
            <a:fld id="{4AA3F48F-B444-49BF-B568-FFA470215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fld id="{6E4279C8-CE5D-4546-949B-3DD6129F9249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/>
          <a:lstStyle/>
          <a:p>
            <a:fld id="{4AA3F48F-B444-49BF-B568-FFA470215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0" cap="none" baseline="0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fld id="{6E4279C8-CE5D-4546-949B-3DD6129F9249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/>
          <a:lstStyle/>
          <a:p>
            <a:fld id="{4AA3F48F-B444-49BF-B568-FFA47021517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fld id="{6E4279C8-CE5D-4546-949B-3DD6129F9249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/>
          <a:lstStyle/>
          <a:p>
            <a:fld id="{4AA3F48F-B444-49BF-B568-FFA470215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fld id="{6E4279C8-CE5D-4546-949B-3DD6129F9249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/>
          <a:lstStyle/>
          <a:p>
            <a:fld id="{4AA3F48F-B444-49BF-B568-FFA470215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fld id="{6E4279C8-CE5D-4546-949B-3DD6129F9249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/>
          <a:lstStyle/>
          <a:p>
            <a:fld id="{4AA3F48F-B444-49BF-B568-FFA470215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fld id="{6E4279C8-CE5D-4546-949B-3DD6129F9249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/>
          <a:lstStyle/>
          <a:p>
            <a:fld id="{4AA3F48F-B444-49BF-B568-FFA470215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fld id="{6E4279C8-CE5D-4546-949B-3DD6129F9249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/>
          <a:lstStyle/>
          <a:p>
            <a:fld id="{4AA3F48F-B444-49BF-B568-FFA47021517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  <a:prstGeom prst="rect">
            <a:avLst/>
          </a:prstGeom>
        </p:spPr>
        <p:txBody>
          <a:bodyPr/>
          <a:lstStyle/>
          <a:p>
            <a:fld id="{6E4279C8-CE5D-4546-949B-3DD6129F9249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  <a:prstGeom prst="rect">
            <a:avLst/>
          </a:prstGeom>
        </p:spPr>
        <p:txBody>
          <a:bodyPr/>
          <a:lstStyle/>
          <a:p>
            <a:fld id="{4AA3F48F-B444-49BF-B568-FFA47021517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0" kern="1200">
          <a:solidFill>
            <a:srgbClr val="FFFF00"/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1800" kern="1200" smtClean="0">
          <a:solidFill>
            <a:schemeClr val="bg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556792"/>
            <a:ext cx="8568952" cy="1673352"/>
          </a:xfrm>
        </p:spPr>
        <p:txBody>
          <a:bodyPr/>
          <a:lstStyle/>
          <a:p>
            <a:r>
              <a:rPr lang="en-US" dirty="0" smtClean="0"/>
              <a:t>An </a:t>
            </a:r>
            <a:r>
              <a:rPr lang="en-US" dirty="0"/>
              <a:t>Experiment in Hiring Discrimination via Online Social Networks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smtClean="0"/>
              <a:t>Alessandro Acquisti and Christina Fong</a:t>
            </a:r>
          </a:p>
          <a:p>
            <a:r>
              <a:rPr lang="en-US" dirty="0" smtClean="0"/>
              <a:t>Carnegie Mellon University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51520" y="5229200"/>
            <a:ext cx="8077200" cy="1440160"/>
          </a:xfrm>
          <a:prstGeom prst="rect">
            <a:avLst/>
          </a:prstGeom>
        </p:spPr>
        <p:txBody>
          <a:bodyPr vert="horz" lIns="118872" tIns="0" rIns="45720" bIns="0" rtlCol="0" anchor="b">
            <a:normAutofit/>
          </a:bodyPr>
          <a:lstStyle>
            <a:lvl1pPr marL="0" indent="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1800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None/>
              <a:defRPr kumimoji="0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None/>
              <a:defRPr kumimoji="0"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None/>
              <a:defRPr kumimoji="0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000" i="1" dirty="0" smtClean="0"/>
              <a:t>Heinz Seminars, March 2014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03639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5448"/>
            <a:ext cx="8507288" cy="1252728"/>
          </a:xfrm>
        </p:spPr>
        <p:txBody>
          <a:bodyPr>
            <a:noAutofit/>
          </a:bodyPr>
          <a:lstStyle/>
          <a:p>
            <a:r>
              <a:rPr lang="en-US" sz="3200" dirty="0" smtClean="0"/>
              <a:t>U.S. employers have started using social media to find information about job applicants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61</a:t>
            </a:r>
            <a:r>
              <a:rPr lang="en-US" sz="2400" dirty="0"/>
              <a:t>% </a:t>
            </a:r>
            <a:r>
              <a:rPr lang="en-US" sz="2400" dirty="0" err="1"/>
              <a:t>g</a:t>
            </a:r>
            <a:r>
              <a:rPr lang="en-US" sz="2400" dirty="0" err="1" smtClean="0"/>
              <a:t>oogled</a:t>
            </a:r>
            <a:r>
              <a:rPr lang="en-US" sz="2400" dirty="0" smtClean="0"/>
              <a:t> </a:t>
            </a:r>
            <a:r>
              <a:rPr lang="en-US" sz="2400" dirty="0"/>
              <a:t>job </a:t>
            </a:r>
            <a:r>
              <a:rPr lang="en-US" sz="2400" dirty="0" smtClean="0"/>
              <a:t>candidates…</a:t>
            </a:r>
            <a:endParaRPr lang="en-US" sz="2400" dirty="0"/>
          </a:p>
          <a:p>
            <a:r>
              <a:rPr lang="en-US" sz="2400" dirty="0"/>
              <a:t>51% </a:t>
            </a:r>
            <a:r>
              <a:rPr lang="en-US" sz="2400" dirty="0" smtClean="0"/>
              <a:t>reviewed </a:t>
            </a:r>
            <a:r>
              <a:rPr lang="en-US" sz="2400" dirty="0"/>
              <a:t>available </a:t>
            </a:r>
            <a:r>
              <a:rPr lang="en-US" sz="2400" dirty="0" smtClean="0"/>
              <a:t>information </a:t>
            </a:r>
            <a:r>
              <a:rPr lang="en-US" sz="2400" dirty="0"/>
              <a:t>on MySpace, Facebook or other social networking </a:t>
            </a:r>
            <a:r>
              <a:rPr lang="en-US" sz="2400" dirty="0" smtClean="0"/>
              <a:t>sites…</a:t>
            </a:r>
            <a:endParaRPr lang="en-US" sz="2400" dirty="0"/>
          </a:p>
          <a:p>
            <a:r>
              <a:rPr lang="en-US" sz="2400" dirty="0"/>
              <a:t>57% </a:t>
            </a:r>
            <a:r>
              <a:rPr lang="en-US" sz="2400" dirty="0" smtClean="0"/>
              <a:t>reviewed </a:t>
            </a:r>
            <a:r>
              <a:rPr lang="en-US" sz="2400" dirty="0"/>
              <a:t>available blog </a:t>
            </a:r>
            <a:r>
              <a:rPr lang="en-US" sz="2400" dirty="0" smtClean="0"/>
              <a:t>entries…</a:t>
            </a:r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/>
              <a:t>34% did not hire the person based on what they </a:t>
            </a:r>
            <a:r>
              <a:rPr lang="en-US" dirty="0" smtClean="0"/>
              <a:t>found…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11560" y="5803523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Sources: 2007 </a:t>
            </a:r>
            <a:r>
              <a:rPr lang="en-US" i="1" dirty="0">
                <a:solidFill>
                  <a:schemeClr val="bg1"/>
                </a:solidFill>
              </a:rPr>
              <a:t>Ponemon Institute HR Special </a:t>
            </a:r>
            <a:r>
              <a:rPr lang="en-US" i="1" dirty="0" smtClean="0">
                <a:solidFill>
                  <a:schemeClr val="bg1"/>
                </a:solidFill>
              </a:rPr>
              <a:t>Analysis, 2008 </a:t>
            </a:r>
            <a:r>
              <a:rPr lang="en-US" i="1" dirty="0">
                <a:solidFill>
                  <a:schemeClr val="bg1"/>
                </a:solidFill>
              </a:rPr>
              <a:t>Career Builder </a:t>
            </a:r>
            <a:r>
              <a:rPr lang="en-US" i="1" dirty="0" smtClean="0">
                <a:solidFill>
                  <a:schemeClr val="bg1"/>
                </a:solidFill>
              </a:rPr>
              <a:t>Study, 2010 </a:t>
            </a:r>
            <a:r>
              <a:rPr lang="en-US" i="1" dirty="0">
                <a:solidFill>
                  <a:schemeClr val="bg1"/>
                </a:solidFill>
              </a:rPr>
              <a:t>Microsoft </a:t>
            </a:r>
            <a:r>
              <a:rPr lang="en-US" i="1" dirty="0" smtClean="0">
                <a:solidFill>
                  <a:schemeClr val="bg1"/>
                </a:solidFill>
              </a:rPr>
              <a:t>Survey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But the actual frequency of the phenomenon is debated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363272" cy="4625609"/>
          </a:xfrm>
        </p:spPr>
        <p:txBody>
          <a:bodyPr>
            <a:normAutofit/>
          </a:bodyPr>
          <a:lstStyle/>
          <a:p>
            <a:r>
              <a:rPr lang="en-US" sz="2300" dirty="0" smtClean="0"/>
              <a:t>Searching </a:t>
            </a:r>
            <a:r>
              <a:rPr lang="en-US" sz="2300" dirty="0"/>
              <a:t>not illegal, per </a:t>
            </a:r>
            <a:r>
              <a:rPr lang="en-US" sz="2300" dirty="0" smtClean="0"/>
              <a:t>se, but can lead to discrimination (Ponemon 2008)</a:t>
            </a:r>
          </a:p>
          <a:p>
            <a:r>
              <a:rPr lang="en-US" sz="2300" dirty="0"/>
              <a:t>H</a:t>
            </a:r>
            <a:r>
              <a:rPr lang="en-US" sz="2300" dirty="0" smtClean="0"/>
              <a:t>ence, some organizations are now being advised </a:t>
            </a:r>
            <a:r>
              <a:rPr lang="en-US" sz="2300" i="1" dirty="0" smtClean="0"/>
              <a:t>not </a:t>
            </a:r>
            <a:r>
              <a:rPr lang="en-US" sz="2300" dirty="0" smtClean="0"/>
              <a:t>to seek online information about prospective candidates</a:t>
            </a:r>
          </a:p>
          <a:p>
            <a:r>
              <a:rPr lang="en-US" sz="2300" dirty="0" smtClean="0"/>
              <a:t>In fact, only a </a:t>
            </a:r>
            <a:r>
              <a:rPr lang="en-US" sz="2300" b="1" dirty="0" smtClean="0">
                <a:solidFill>
                  <a:srgbClr val="FFFF00"/>
                </a:solidFill>
              </a:rPr>
              <a:t>minority</a:t>
            </a:r>
            <a:r>
              <a:rPr lang="en-US" sz="2300" dirty="0" smtClean="0">
                <a:solidFill>
                  <a:srgbClr val="FFFF00"/>
                </a:solidFill>
              </a:rPr>
              <a:t> </a:t>
            </a:r>
            <a:r>
              <a:rPr lang="en-US" sz="2300" dirty="0" smtClean="0"/>
              <a:t>of employers may actually be using social media sites for </a:t>
            </a:r>
            <a:r>
              <a:rPr lang="en-US" sz="2300" dirty="0"/>
              <a:t>hiring purposes (2012 </a:t>
            </a:r>
            <a:r>
              <a:rPr lang="en-US" sz="2300" dirty="0" err="1"/>
              <a:t>EmploymentScreenIQ</a:t>
            </a:r>
            <a:r>
              <a:rPr lang="en-US" sz="2300" dirty="0"/>
              <a:t> </a:t>
            </a:r>
            <a:r>
              <a:rPr lang="en-US" sz="2300" dirty="0" smtClean="0"/>
              <a:t>Survey)</a:t>
            </a:r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1523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Professional/Unprofessional traits on social media, according to employers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4352" y="2043751"/>
            <a:ext cx="4186808" cy="4625609"/>
          </a:xfrm>
        </p:spPr>
        <p:txBody>
          <a:bodyPr>
            <a:normAutofit fontScale="55000" lnSpcReduction="20000"/>
          </a:bodyPr>
          <a:lstStyle/>
          <a:p>
            <a:pPr>
              <a:buClr>
                <a:schemeClr val="accent2"/>
              </a:buClr>
            </a:pPr>
            <a:r>
              <a:rPr lang="en-US" dirty="0" smtClean="0">
                <a:solidFill>
                  <a:srgbClr val="FF0000"/>
                </a:solidFill>
              </a:rPr>
              <a:t>Candidate posted information about them drinking or using drugs</a:t>
            </a:r>
          </a:p>
          <a:p>
            <a:pPr>
              <a:buClr>
                <a:schemeClr val="accent2"/>
              </a:buClr>
            </a:pPr>
            <a:r>
              <a:rPr lang="en-US" dirty="0" smtClean="0">
                <a:solidFill>
                  <a:srgbClr val="FF0000"/>
                </a:solidFill>
              </a:rPr>
              <a:t>Candidate posted provocative or inappropriate photographs or information</a:t>
            </a:r>
          </a:p>
          <a:p>
            <a:pPr>
              <a:buClr>
                <a:schemeClr val="accent2"/>
              </a:buClr>
            </a:pPr>
            <a:r>
              <a:rPr lang="en-US" dirty="0" smtClean="0">
                <a:solidFill>
                  <a:srgbClr val="FF0000"/>
                </a:solidFill>
              </a:rPr>
              <a:t>Candidate had poor communication skills</a:t>
            </a:r>
          </a:p>
          <a:p>
            <a:pPr>
              <a:buClr>
                <a:schemeClr val="accent2"/>
              </a:buClr>
            </a:pPr>
            <a:r>
              <a:rPr lang="en-US" dirty="0" smtClean="0">
                <a:solidFill>
                  <a:srgbClr val="FF0000"/>
                </a:solidFill>
              </a:rPr>
              <a:t>Candidate bad-mouthed their previous company or fellow employee </a:t>
            </a:r>
          </a:p>
          <a:p>
            <a:pPr>
              <a:buClr>
                <a:schemeClr val="accent2"/>
              </a:buClr>
            </a:pPr>
            <a:r>
              <a:rPr lang="en-US" dirty="0" smtClean="0">
                <a:solidFill>
                  <a:srgbClr val="FF0000"/>
                </a:solidFill>
              </a:rPr>
              <a:t>Candidate lied about qualifications</a:t>
            </a:r>
          </a:p>
          <a:p>
            <a:pPr>
              <a:buClr>
                <a:schemeClr val="accent2"/>
              </a:buClr>
            </a:pPr>
            <a:r>
              <a:rPr lang="en-US" dirty="0" smtClean="0">
                <a:solidFill>
                  <a:srgbClr val="FF0000"/>
                </a:solidFill>
              </a:rPr>
              <a:t>Candidate used discriminatory remarks related to race, gender, religion, etc. Maybe this is too much</a:t>
            </a:r>
          </a:p>
          <a:p>
            <a:pPr>
              <a:buClr>
                <a:schemeClr val="accent2"/>
              </a:buClr>
            </a:pPr>
            <a:r>
              <a:rPr lang="en-US" dirty="0" smtClean="0">
                <a:solidFill>
                  <a:srgbClr val="FF0000"/>
                </a:solidFill>
              </a:rPr>
              <a:t>Candidate’s screen name was unprofessional</a:t>
            </a:r>
          </a:p>
          <a:p>
            <a:pPr>
              <a:buClr>
                <a:schemeClr val="accent2"/>
              </a:buClr>
            </a:pPr>
            <a:r>
              <a:rPr lang="en-US" dirty="0" smtClean="0">
                <a:solidFill>
                  <a:srgbClr val="FF0000"/>
                </a:solidFill>
              </a:rPr>
              <a:t>[…]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7544" y="2043750"/>
            <a:ext cx="4186808" cy="4625609"/>
          </a:xfrm>
          <a:prstGeom prst="rect">
            <a:avLst/>
          </a:prstGeom>
        </p:spPr>
        <p:txBody>
          <a:bodyPr vert="horz" lIns="54864" tIns="91440" rtlCol="0">
            <a:normAutofit fontScale="55000" lnSpcReduction="20000"/>
          </a:bodyPr>
          <a:lstStyle>
            <a:lvl1pPr marL="438912" indent="-320040" algn="l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chemeClr val="accent2"/>
              </a:buClr>
            </a:pPr>
            <a:r>
              <a:rPr lang="en-US" dirty="0" smtClean="0">
                <a:solidFill>
                  <a:srgbClr val="00B050"/>
                </a:solidFill>
              </a:rPr>
              <a:t>Candidate’s background supported their qualifications for the job</a:t>
            </a:r>
          </a:p>
          <a:p>
            <a:pPr>
              <a:buClr>
                <a:schemeClr val="accent2"/>
              </a:buClr>
            </a:pPr>
            <a:r>
              <a:rPr lang="en-US" dirty="0" smtClean="0">
                <a:solidFill>
                  <a:srgbClr val="00B050"/>
                </a:solidFill>
              </a:rPr>
              <a:t>Candidate had great communication skills </a:t>
            </a:r>
          </a:p>
          <a:p>
            <a:pPr>
              <a:buClr>
                <a:schemeClr val="accent2"/>
              </a:buClr>
            </a:pPr>
            <a:r>
              <a:rPr lang="en-US" dirty="0" smtClean="0">
                <a:solidFill>
                  <a:srgbClr val="00B050"/>
                </a:solidFill>
              </a:rPr>
              <a:t>Candidate was a good fit for the company’s culture</a:t>
            </a:r>
          </a:p>
          <a:p>
            <a:pPr>
              <a:buClr>
                <a:schemeClr val="accent2"/>
              </a:buClr>
            </a:pPr>
            <a:r>
              <a:rPr lang="en-US" dirty="0" smtClean="0">
                <a:solidFill>
                  <a:srgbClr val="00B050"/>
                </a:solidFill>
              </a:rPr>
              <a:t>Candidate’s site conveyed a professional image </a:t>
            </a:r>
          </a:p>
          <a:p>
            <a:pPr>
              <a:buClr>
                <a:schemeClr val="accent2"/>
              </a:buClr>
            </a:pPr>
            <a:r>
              <a:rPr lang="en-US" dirty="0" smtClean="0">
                <a:solidFill>
                  <a:srgbClr val="00B050"/>
                </a:solidFill>
              </a:rPr>
              <a:t>Candidate had great references posted about them by others</a:t>
            </a:r>
          </a:p>
          <a:p>
            <a:pPr>
              <a:buClr>
                <a:schemeClr val="accent2"/>
              </a:buClr>
            </a:pPr>
            <a:r>
              <a:rPr lang="en-US" dirty="0" smtClean="0">
                <a:solidFill>
                  <a:srgbClr val="00B050"/>
                </a:solidFill>
              </a:rPr>
              <a:t>Candidate showed a wide range of interests</a:t>
            </a:r>
          </a:p>
          <a:p>
            <a:pPr>
              <a:buClr>
                <a:schemeClr val="accent2"/>
              </a:buClr>
            </a:pPr>
            <a:r>
              <a:rPr lang="en-US" dirty="0" smtClean="0">
                <a:solidFill>
                  <a:srgbClr val="00B050"/>
                </a:solidFill>
              </a:rPr>
              <a:t>Candidate received awards and accolades</a:t>
            </a:r>
          </a:p>
          <a:p>
            <a:pPr>
              <a:buClr>
                <a:schemeClr val="accent2"/>
              </a:buClr>
            </a:pPr>
            <a:r>
              <a:rPr lang="en-US" dirty="0" smtClean="0">
                <a:solidFill>
                  <a:srgbClr val="00B050"/>
                </a:solidFill>
              </a:rPr>
              <a:t>Candidate’s profile was creative</a:t>
            </a:r>
          </a:p>
          <a:p>
            <a:pPr>
              <a:buClr>
                <a:schemeClr val="accent2"/>
              </a:buClr>
            </a:pPr>
            <a:r>
              <a:rPr lang="en-US" dirty="0" smtClean="0">
                <a:solidFill>
                  <a:srgbClr val="00B050"/>
                </a:solidFill>
              </a:rPr>
              <a:t>[…]</a:t>
            </a:r>
          </a:p>
          <a:p>
            <a:endParaRPr lang="en-US" dirty="0" smtClean="0"/>
          </a:p>
          <a:p>
            <a:pPr marL="118872" indent="0">
              <a:buNone/>
            </a:pPr>
            <a:r>
              <a:rPr lang="en-US" i="1" dirty="0" smtClean="0"/>
              <a:t>(From </a:t>
            </a:r>
            <a:r>
              <a:rPr lang="en-US" i="1" dirty="0"/>
              <a:t>2008 Career Builder </a:t>
            </a:r>
            <a:r>
              <a:rPr lang="en-US" i="1" dirty="0" smtClean="0"/>
              <a:t>Study)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8525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Research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6072" indent="-457200">
              <a:buFont typeface="+mj-lt"/>
              <a:buAutoNum type="arabicPeriod"/>
            </a:pPr>
            <a:r>
              <a:rPr lang="en-US" sz="2400" dirty="0" smtClean="0"/>
              <a:t>Do US employers actually seek information about job candidates online?</a:t>
            </a:r>
          </a:p>
          <a:p>
            <a:pPr marL="576072" indent="-457200">
              <a:buFont typeface="+mj-lt"/>
              <a:buAutoNum type="arabicPeriod"/>
            </a:pPr>
            <a:r>
              <a:rPr lang="en-US" sz="2400" dirty="0" smtClean="0"/>
              <a:t>If </a:t>
            </a:r>
            <a:r>
              <a:rPr lang="en-US" sz="2400" dirty="0"/>
              <a:t>so, </a:t>
            </a:r>
            <a:r>
              <a:rPr lang="en-US" sz="2400" dirty="0" smtClean="0"/>
              <a:t>are </a:t>
            </a:r>
            <a:r>
              <a:rPr lang="en-US" sz="2400" dirty="0"/>
              <a:t>their hiring decisions being affected </a:t>
            </a:r>
            <a:r>
              <a:rPr lang="en-US" sz="2400" dirty="0" smtClean="0"/>
              <a:t>by information the candidates openly divulge on online social networks </a:t>
            </a:r>
            <a:r>
              <a:rPr lang="en-US" sz="2400" dirty="0"/>
              <a:t>(including “protected” </a:t>
            </a:r>
            <a:r>
              <a:rPr lang="en-US" sz="2400" dirty="0" smtClean="0"/>
              <a:t>information)?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1860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775191"/>
            <a:ext cx="8820472" cy="462560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Large body of economic research on (job) </a:t>
            </a:r>
            <a:r>
              <a:rPr lang="en-US" sz="2400" dirty="0"/>
              <a:t>discrimination, </a:t>
            </a:r>
            <a:r>
              <a:rPr lang="en-US" sz="2400" dirty="0" smtClean="0"/>
              <a:t>but </a:t>
            </a:r>
            <a:r>
              <a:rPr lang="en-US" sz="2400" dirty="0"/>
              <a:t>relatively </a:t>
            </a:r>
            <a:r>
              <a:rPr lang="en-US" sz="2400" dirty="0" smtClean="0"/>
              <a:t>fewer </a:t>
            </a:r>
            <a:r>
              <a:rPr lang="en-US" sz="2400" dirty="0"/>
              <a:t>field </a:t>
            </a:r>
            <a:r>
              <a:rPr lang="en-US" sz="2400" dirty="0" smtClean="0"/>
              <a:t>experiments</a:t>
            </a:r>
          </a:p>
          <a:p>
            <a:pPr lvl="1"/>
            <a:r>
              <a:rPr lang="en-US" sz="2000" dirty="0" smtClean="0"/>
              <a:t>“Audit” studies</a:t>
            </a:r>
          </a:p>
          <a:p>
            <a:pPr lvl="1"/>
            <a:r>
              <a:rPr lang="en-US" sz="2000" dirty="0" smtClean="0"/>
              <a:t>“Resumes” studies (e.g., Bertrand </a:t>
            </a:r>
            <a:r>
              <a:rPr lang="en-US" sz="2000" dirty="0"/>
              <a:t>and </a:t>
            </a:r>
            <a:r>
              <a:rPr lang="en-US" sz="2000" dirty="0" err="1" smtClean="0"/>
              <a:t>Mullainathan</a:t>
            </a:r>
            <a:r>
              <a:rPr lang="en-US" sz="2000" dirty="0" smtClean="0"/>
              <a:t> "</a:t>
            </a:r>
            <a:r>
              <a:rPr lang="en-US" sz="2000" dirty="0"/>
              <a:t>Are Emily </a:t>
            </a:r>
            <a:r>
              <a:rPr lang="en-US" sz="2000"/>
              <a:t>and </a:t>
            </a:r>
            <a:r>
              <a:rPr lang="en-US" sz="2000" smtClean="0"/>
              <a:t>Greg More </a:t>
            </a:r>
            <a:r>
              <a:rPr lang="en-US" sz="2000" dirty="0"/>
              <a:t>Employable than </a:t>
            </a:r>
            <a:r>
              <a:rPr lang="en-US" sz="2000" dirty="0" err="1"/>
              <a:t>Lakisha</a:t>
            </a:r>
            <a:r>
              <a:rPr lang="en-US" sz="2000" dirty="0"/>
              <a:t> and Jamal</a:t>
            </a:r>
            <a:r>
              <a:rPr lang="en-US" sz="2000" dirty="0" smtClean="0"/>
              <a:t>?“ </a:t>
            </a:r>
            <a:r>
              <a:rPr lang="en-US" sz="2000" i="1" dirty="0" smtClean="0"/>
              <a:t>AER 2004)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45627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Study 1: Online experiment</a:t>
            </a:r>
          </a:p>
          <a:p>
            <a:pPr lvl="1"/>
            <a:r>
              <a:rPr lang="en-US" sz="2000" dirty="0" smtClean="0"/>
              <a:t>Spring 2012, survey experiment with over </a:t>
            </a:r>
            <a:r>
              <a:rPr lang="en-US" sz="2000" dirty="0"/>
              <a:t>1,000 </a:t>
            </a:r>
            <a:r>
              <a:rPr lang="en-US" sz="2000" dirty="0" smtClean="0"/>
              <a:t>Amazon </a:t>
            </a:r>
            <a:r>
              <a:rPr lang="en-US" sz="2000" dirty="0" err="1" smtClean="0"/>
              <a:t>MTurk</a:t>
            </a:r>
            <a:r>
              <a:rPr lang="en-US" sz="2000" dirty="0" smtClean="0"/>
              <a:t> subjects</a:t>
            </a:r>
          </a:p>
          <a:p>
            <a:r>
              <a:rPr lang="en-US" sz="2400" dirty="0" smtClean="0"/>
              <a:t>Study 2: Field experiment</a:t>
            </a:r>
          </a:p>
          <a:p>
            <a:pPr lvl="1"/>
            <a:r>
              <a:rPr lang="en-US" sz="2000" dirty="0" smtClean="0"/>
              <a:t>Spring 2013, resumes sent to over 4,000 U.S. employers</a:t>
            </a:r>
          </a:p>
          <a:p>
            <a:r>
              <a:rPr lang="en-US" sz="2400" dirty="0" smtClean="0"/>
              <a:t>Common DV</a:t>
            </a:r>
          </a:p>
          <a:p>
            <a:pPr lvl="1"/>
            <a:r>
              <a:rPr lang="en-US" sz="2000" dirty="0"/>
              <a:t>C</a:t>
            </a:r>
            <a:r>
              <a:rPr lang="en-US" sz="2000" dirty="0" smtClean="0"/>
              <a:t>all-back (i.e. invitation to interview)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3116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Approach (common to both studies)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Created </a:t>
            </a:r>
            <a:r>
              <a:rPr lang="en-US" sz="2400" dirty="0" smtClean="0"/>
              <a:t>“unique” </a:t>
            </a:r>
            <a:r>
              <a:rPr lang="en-US" sz="2400" dirty="0"/>
              <a:t>names</a:t>
            </a:r>
          </a:p>
          <a:p>
            <a:r>
              <a:rPr lang="en-US" sz="2400" dirty="0" smtClean="0"/>
              <a:t>Designed (identical</a:t>
            </a:r>
            <a:r>
              <a:rPr lang="en-US" sz="2400" dirty="0"/>
              <a:t>) </a:t>
            </a:r>
            <a:r>
              <a:rPr lang="en-US" sz="2400" dirty="0" smtClean="0"/>
              <a:t>resumes associated </a:t>
            </a:r>
            <a:r>
              <a:rPr lang="en-US" sz="2400" dirty="0"/>
              <a:t>with each name</a:t>
            </a:r>
          </a:p>
          <a:p>
            <a:r>
              <a:rPr lang="en-US" sz="2400" dirty="0" smtClean="0"/>
              <a:t>Designed (identical) profiles on a professional social network associated with each name (LinkedIn)</a:t>
            </a:r>
          </a:p>
          <a:p>
            <a:r>
              <a:rPr lang="en-US" sz="2400" dirty="0" smtClean="0"/>
              <a:t>Designed (</a:t>
            </a:r>
            <a:r>
              <a:rPr lang="en-US" sz="2400" dirty="0"/>
              <a:t>manipulated</a:t>
            </a:r>
            <a:r>
              <a:rPr lang="en-US" sz="2400" dirty="0" smtClean="0"/>
              <a:t>) profiles on a personal social network associated </a:t>
            </a:r>
            <a:r>
              <a:rPr lang="en-US" sz="2400" dirty="0"/>
              <a:t>with each </a:t>
            </a:r>
            <a:r>
              <a:rPr lang="en-US" sz="2400" dirty="0" smtClean="0"/>
              <a:t>name (Facebook)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823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484785"/>
            <a:ext cx="3710876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28580" y="3429000"/>
            <a:ext cx="4447876" cy="2663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85092" y="836712"/>
            <a:ext cx="446432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a nutshell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1340511" y="1628800"/>
            <a:ext cx="1592560" cy="42097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987094" y="2357050"/>
            <a:ext cx="1224136" cy="35187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059832" y="1895579"/>
            <a:ext cx="1724450" cy="52530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771800" y="2106067"/>
            <a:ext cx="1413292" cy="144580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4185093" y="3411124"/>
            <a:ext cx="962972" cy="44992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034406" y="476672"/>
            <a:ext cx="4779156" cy="25202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26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435280" cy="462560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Our experiments focus on:</a:t>
            </a:r>
          </a:p>
          <a:p>
            <a:pPr lvl="1"/>
            <a:r>
              <a:rPr lang="en-US" sz="2000" dirty="0" smtClean="0"/>
              <a:t>Religious orientation </a:t>
            </a:r>
            <a:r>
              <a:rPr lang="en-US" sz="2000" i="1" dirty="0" smtClean="0">
                <a:solidFill>
                  <a:srgbClr val="FFFF00"/>
                </a:solidFill>
              </a:rPr>
              <a:t>(Christian vs. Muslim)</a:t>
            </a:r>
          </a:p>
          <a:p>
            <a:pPr lvl="1"/>
            <a:r>
              <a:rPr lang="en-US" sz="2000" dirty="0"/>
              <a:t>Sexual </a:t>
            </a:r>
            <a:r>
              <a:rPr lang="en-US" sz="2000" dirty="0" smtClean="0"/>
              <a:t>orientation </a:t>
            </a:r>
            <a:r>
              <a:rPr lang="en-US" sz="2000" i="1" dirty="0" smtClean="0">
                <a:solidFill>
                  <a:srgbClr val="FFFF00"/>
                </a:solidFill>
              </a:rPr>
              <a:t>(Straight vs. Gay)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1440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435280" cy="462560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Our experiments focus on:</a:t>
            </a:r>
          </a:p>
          <a:p>
            <a:pPr lvl="1"/>
            <a:r>
              <a:rPr lang="en-US" sz="2000" dirty="0" smtClean="0"/>
              <a:t>Religious orientation </a:t>
            </a:r>
            <a:r>
              <a:rPr lang="en-US" sz="2000" i="1" dirty="0" smtClean="0">
                <a:solidFill>
                  <a:srgbClr val="FFFF00"/>
                </a:solidFill>
              </a:rPr>
              <a:t>(Federal protection)</a:t>
            </a:r>
          </a:p>
          <a:p>
            <a:pPr lvl="1"/>
            <a:r>
              <a:rPr lang="en-US" sz="2000" dirty="0"/>
              <a:t>Sexual </a:t>
            </a:r>
            <a:r>
              <a:rPr lang="en-US" sz="2000" dirty="0" smtClean="0"/>
              <a:t>orientation </a:t>
            </a:r>
            <a:r>
              <a:rPr lang="en-US" sz="2000" i="1" dirty="0" smtClean="0">
                <a:solidFill>
                  <a:srgbClr val="FFFF00"/>
                </a:solidFill>
              </a:rPr>
              <a:t>(State protection)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7815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In the U.S., it is risky* for employers to ask interview questions about…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Family status and plans…</a:t>
            </a:r>
          </a:p>
          <a:p>
            <a:r>
              <a:rPr lang="en-US" sz="2400" dirty="0" smtClean="0"/>
              <a:t>Religious orientation…</a:t>
            </a:r>
          </a:p>
          <a:p>
            <a:r>
              <a:rPr lang="en-US" sz="2400" dirty="0" smtClean="0"/>
              <a:t>Political orientation…</a:t>
            </a:r>
          </a:p>
          <a:p>
            <a:r>
              <a:rPr lang="en-US" sz="2400" dirty="0"/>
              <a:t>Sexual orientation</a:t>
            </a:r>
            <a:r>
              <a:rPr lang="en-US" sz="2400" dirty="0" smtClean="0"/>
              <a:t>…</a:t>
            </a:r>
            <a:endParaRPr lang="en-US" sz="2000" dirty="0" smtClean="0"/>
          </a:p>
          <a:p>
            <a:pPr lvl="1"/>
            <a:endParaRPr lang="en-US" dirty="0"/>
          </a:p>
          <a:p>
            <a:r>
              <a:rPr lang="en-US" sz="2400" dirty="0" smtClean="0"/>
              <a:t>However…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6312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Conceptual model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183340" y="3197234"/>
            <a:ext cx="1674098" cy="1239878"/>
          </a:xfrm>
          <a:custGeom>
            <a:avLst/>
            <a:gdLst>
              <a:gd name="connsiteX0" fmla="*/ 0 w 1674098"/>
              <a:gd name="connsiteY0" fmla="*/ 123988 h 1239878"/>
              <a:gd name="connsiteX1" fmla="*/ 123988 w 1674098"/>
              <a:gd name="connsiteY1" fmla="*/ 0 h 1239878"/>
              <a:gd name="connsiteX2" fmla="*/ 1550110 w 1674098"/>
              <a:gd name="connsiteY2" fmla="*/ 0 h 1239878"/>
              <a:gd name="connsiteX3" fmla="*/ 1674098 w 1674098"/>
              <a:gd name="connsiteY3" fmla="*/ 123988 h 1239878"/>
              <a:gd name="connsiteX4" fmla="*/ 1674098 w 1674098"/>
              <a:gd name="connsiteY4" fmla="*/ 1115890 h 1239878"/>
              <a:gd name="connsiteX5" fmla="*/ 1550110 w 1674098"/>
              <a:gd name="connsiteY5" fmla="*/ 1239878 h 1239878"/>
              <a:gd name="connsiteX6" fmla="*/ 123988 w 1674098"/>
              <a:gd name="connsiteY6" fmla="*/ 1239878 h 1239878"/>
              <a:gd name="connsiteX7" fmla="*/ 0 w 1674098"/>
              <a:gd name="connsiteY7" fmla="*/ 1115890 h 1239878"/>
              <a:gd name="connsiteX8" fmla="*/ 0 w 1674098"/>
              <a:gd name="connsiteY8" fmla="*/ 123988 h 1239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4098" h="1239878">
                <a:moveTo>
                  <a:pt x="0" y="123988"/>
                </a:moveTo>
                <a:cubicBezTo>
                  <a:pt x="0" y="55511"/>
                  <a:pt x="55511" y="0"/>
                  <a:pt x="123988" y="0"/>
                </a:cubicBezTo>
                <a:lnTo>
                  <a:pt x="1550110" y="0"/>
                </a:lnTo>
                <a:cubicBezTo>
                  <a:pt x="1618587" y="0"/>
                  <a:pt x="1674098" y="55511"/>
                  <a:pt x="1674098" y="123988"/>
                </a:cubicBezTo>
                <a:lnTo>
                  <a:pt x="1674098" y="1115890"/>
                </a:lnTo>
                <a:cubicBezTo>
                  <a:pt x="1674098" y="1184367"/>
                  <a:pt x="1618587" y="1239878"/>
                  <a:pt x="1550110" y="1239878"/>
                </a:cubicBezTo>
                <a:lnTo>
                  <a:pt x="123988" y="1239878"/>
                </a:lnTo>
                <a:cubicBezTo>
                  <a:pt x="55511" y="1239878"/>
                  <a:pt x="0" y="1184367"/>
                  <a:pt x="0" y="1115890"/>
                </a:cubicBezTo>
                <a:lnTo>
                  <a:pt x="0" y="123988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0" vert="horz" wrap="square" lIns="104895" tIns="104895" rIns="104895" bIns="104895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 smtClean="0"/>
              <a:t>Employer’s JDM, heuristics, biases</a:t>
            </a:r>
            <a:endParaRPr lang="en-US" sz="1800" kern="1200" dirty="0"/>
          </a:p>
        </p:txBody>
      </p:sp>
      <p:sp>
        <p:nvSpPr>
          <p:cNvPr id="7" name="Freeform 6"/>
          <p:cNvSpPr/>
          <p:nvPr/>
        </p:nvSpPr>
        <p:spPr>
          <a:xfrm>
            <a:off x="2024848" y="3609585"/>
            <a:ext cx="354908" cy="415176"/>
          </a:xfrm>
          <a:custGeom>
            <a:avLst/>
            <a:gdLst>
              <a:gd name="connsiteX0" fmla="*/ 0 w 354908"/>
              <a:gd name="connsiteY0" fmla="*/ 83035 h 415176"/>
              <a:gd name="connsiteX1" fmla="*/ 177454 w 354908"/>
              <a:gd name="connsiteY1" fmla="*/ 83035 h 415176"/>
              <a:gd name="connsiteX2" fmla="*/ 177454 w 354908"/>
              <a:gd name="connsiteY2" fmla="*/ 0 h 415176"/>
              <a:gd name="connsiteX3" fmla="*/ 354908 w 354908"/>
              <a:gd name="connsiteY3" fmla="*/ 207588 h 415176"/>
              <a:gd name="connsiteX4" fmla="*/ 177454 w 354908"/>
              <a:gd name="connsiteY4" fmla="*/ 415176 h 415176"/>
              <a:gd name="connsiteX5" fmla="*/ 177454 w 354908"/>
              <a:gd name="connsiteY5" fmla="*/ 332141 h 415176"/>
              <a:gd name="connsiteX6" fmla="*/ 0 w 354908"/>
              <a:gd name="connsiteY6" fmla="*/ 332141 h 415176"/>
              <a:gd name="connsiteX7" fmla="*/ 0 w 354908"/>
              <a:gd name="connsiteY7" fmla="*/ 83035 h 415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4908" h="415176">
                <a:moveTo>
                  <a:pt x="0" y="83035"/>
                </a:moveTo>
                <a:lnTo>
                  <a:pt x="177454" y="83035"/>
                </a:lnTo>
                <a:lnTo>
                  <a:pt x="177454" y="0"/>
                </a:lnTo>
                <a:lnTo>
                  <a:pt x="354908" y="207588"/>
                </a:lnTo>
                <a:lnTo>
                  <a:pt x="177454" y="415176"/>
                </a:lnTo>
                <a:lnTo>
                  <a:pt x="177454" y="332141"/>
                </a:lnTo>
                <a:lnTo>
                  <a:pt x="0" y="332141"/>
                </a:lnTo>
                <a:lnTo>
                  <a:pt x="0" y="83035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83035" rIns="106472" bIns="83035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/>
          </a:p>
        </p:txBody>
      </p:sp>
      <p:sp>
        <p:nvSpPr>
          <p:cNvPr id="8" name="Freeform 7"/>
          <p:cNvSpPr/>
          <p:nvPr/>
        </p:nvSpPr>
        <p:spPr>
          <a:xfrm>
            <a:off x="2527078" y="3197234"/>
            <a:ext cx="1674098" cy="1239878"/>
          </a:xfrm>
          <a:custGeom>
            <a:avLst/>
            <a:gdLst>
              <a:gd name="connsiteX0" fmla="*/ 0 w 1674098"/>
              <a:gd name="connsiteY0" fmla="*/ 123988 h 1239878"/>
              <a:gd name="connsiteX1" fmla="*/ 123988 w 1674098"/>
              <a:gd name="connsiteY1" fmla="*/ 0 h 1239878"/>
              <a:gd name="connsiteX2" fmla="*/ 1550110 w 1674098"/>
              <a:gd name="connsiteY2" fmla="*/ 0 h 1239878"/>
              <a:gd name="connsiteX3" fmla="*/ 1674098 w 1674098"/>
              <a:gd name="connsiteY3" fmla="*/ 123988 h 1239878"/>
              <a:gd name="connsiteX4" fmla="*/ 1674098 w 1674098"/>
              <a:gd name="connsiteY4" fmla="*/ 1115890 h 1239878"/>
              <a:gd name="connsiteX5" fmla="*/ 1550110 w 1674098"/>
              <a:gd name="connsiteY5" fmla="*/ 1239878 h 1239878"/>
              <a:gd name="connsiteX6" fmla="*/ 123988 w 1674098"/>
              <a:gd name="connsiteY6" fmla="*/ 1239878 h 1239878"/>
              <a:gd name="connsiteX7" fmla="*/ 0 w 1674098"/>
              <a:gd name="connsiteY7" fmla="*/ 1115890 h 1239878"/>
              <a:gd name="connsiteX8" fmla="*/ 0 w 1674098"/>
              <a:gd name="connsiteY8" fmla="*/ 123988 h 1239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4098" h="1239878">
                <a:moveTo>
                  <a:pt x="0" y="123988"/>
                </a:moveTo>
                <a:cubicBezTo>
                  <a:pt x="0" y="55511"/>
                  <a:pt x="55511" y="0"/>
                  <a:pt x="123988" y="0"/>
                </a:cubicBezTo>
                <a:lnTo>
                  <a:pt x="1550110" y="0"/>
                </a:lnTo>
                <a:cubicBezTo>
                  <a:pt x="1618587" y="0"/>
                  <a:pt x="1674098" y="55511"/>
                  <a:pt x="1674098" y="123988"/>
                </a:cubicBezTo>
                <a:lnTo>
                  <a:pt x="1674098" y="1115890"/>
                </a:lnTo>
                <a:cubicBezTo>
                  <a:pt x="1674098" y="1184367"/>
                  <a:pt x="1618587" y="1239878"/>
                  <a:pt x="1550110" y="1239878"/>
                </a:cubicBezTo>
                <a:lnTo>
                  <a:pt x="123988" y="1239878"/>
                </a:lnTo>
                <a:cubicBezTo>
                  <a:pt x="55511" y="1239878"/>
                  <a:pt x="0" y="1184367"/>
                  <a:pt x="0" y="1115890"/>
                </a:cubicBezTo>
                <a:lnTo>
                  <a:pt x="0" y="123988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0" vert="horz" wrap="square" lIns="104895" tIns="104895" rIns="104895" bIns="104895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 smtClean="0"/>
              <a:t>Employer checks profile?</a:t>
            </a:r>
            <a:endParaRPr lang="en-US" sz="1800" kern="1200" dirty="0"/>
          </a:p>
        </p:txBody>
      </p:sp>
      <p:sp>
        <p:nvSpPr>
          <p:cNvPr id="9" name="Freeform 8"/>
          <p:cNvSpPr/>
          <p:nvPr/>
        </p:nvSpPr>
        <p:spPr>
          <a:xfrm>
            <a:off x="4211959" y="3609585"/>
            <a:ext cx="668161" cy="415176"/>
          </a:xfrm>
          <a:custGeom>
            <a:avLst/>
            <a:gdLst>
              <a:gd name="connsiteX0" fmla="*/ 0 w 668161"/>
              <a:gd name="connsiteY0" fmla="*/ 207588 h 415176"/>
              <a:gd name="connsiteX1" fmla="*/ 207588 w 668161"/>
              <a:gd name="connsiteY1" fmla="*/ 0 h 415176"/>
              <a:gd name="connsiteX2" fmla="*/ 207588 w 668161"/>
              <a:gd name="connsiteY2" fmla="*/ 103794 h 415176"/>
              <a:gd name="connsiteX3" fmla="*/ 460573 w 668161"/>
              <a:gd name="connsiteY3" fmla="*/ 103794 h 415176"/>
              <a:gd name="connsiteX4" fmla="*/ 460573 w 668161"/>
              <a:gd name="connsiteY4" fmla="*/ 0 h 415176"/>
              <a:gd name="connsiteX5" fmla="*/ 668161 w 668161"/>
              <a:gd name="connsiteY5" fmla="*/ 207588 h 415176"/>
              <a:gd name="connsiteX6" fmla="*/ 460573 w 668161"/>
              <a:gd name="connsiteY6" fmla="*/ 415176 h 415176"/>
              <a:gd name="connsiteX7" fmla="*/ 460573 w 668161"/>
              <a:gd name="connsiteY7" fmla="*/ 311382 h 415176"/>
              <a:gd name="connsiteX8" fmla="*/ 207588 w 668161"/>
              <a:gd name="connsiteY8" fmla="*/ 311382 h 415176"/>
              <a:gd name="connsiteX9" fmla="*/ 207588 w 668161"/>
              <a:gd name="connsiteY9" fmla="*/ 415176 h 415176"/>
              <a:gd name="connsiteX10" fmla="*/ 0 w 668161"/>
              <a:gd name="connsiteY10" fmla="*/ 207588 h 415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68161" h="415176">
                <a:moveTo>
                  <a:pt x="0" y="207588"/>
                </a:moveTo>
                <a:lnTo>
                  <a:pt x="207588" y="0"/>
                </a:lnTo>
                <a:lnTo>
                  <a:pt x="207588" y="103794"/>
                </a:lnTo>
                <a:lnTo>
                  <a:pt x="460573" y="103794"/>
                </a:lnTo>
                <a:lnTo>
                  <a:pt x="460573" y="0"/>
                </a:lnTo>
                <a:lnTo>
                  <a:pt x="668161" y="207588"/>
                </a:lnTo>
                <a:lnTo>
                  <a:pt x="460573" y="415176"/>
                </a:lnTo>
                <a:lnTo>
                  <a:pt x="460573" y="311382"/>
                </a:lnTo>
                <a:lnTo>
                  <a:pt x="207588" y="311382"/>
                </a:lnTo>
                <a:lnTo>
                  <a:pt x="207588" y="415176"/>
                </a:lnTo>
                <a:lnTo>
                  <a:pt x="0" y="207588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83035" rIns="124553" bIns="83035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/>
          </a:p>
        </p:txBody>
      </p:sp>
      <p:sp>
        <p:nvSpPr>
          <p:cNvPr id="10" name="Freeform 9"/>
          <p:cNvSpPr/>
          <p:nvPr/>
        </p:nvSpPr>
        <p:spPr>
          <a:xfrm>
            <a:off x="4870815" y="3197234"/>
            <a:ext cx="1674098" cy="1239878"/>
          </a:xfrm>
          <a:custGeom>
            <a:avLst/>
            <a:gdLst>
              <a:gd name="connsiteX0" fmla="*/ 0 w 1674098"/>
              <a:gd name="connsiteY0" fmla="*/ 123988 h 1239878"/>
              <a:gd name="connsiteX1" fmla="*/ 123988 w 1674098"/>
              <a:gd name="connsiteY1" fmla="*/ 0 h 1239878"/>
              <a:gd name="connsiteX2" fmla="*/ 1550110 w 1674098"/>
              <a:gd name="connsiteY2" fmla="*/ 0 h 1239878"/>
              <a:gd name="connsiteX3" fmla="*/ 1674098 w 1674098"/>
              <a:gd name="connsiteY3" fmla="*/ 123988 h 1239878"/>
              <a:gd name="connsiteX4" fmla="*/ 1674098 w 1674098"/>
              <a:gd name="connsiteY4" fmla="*/ 1115890 h 1239878"/>
              <a:gd name="connsiteX5" fmla="*/ 1550110 w 1674098"/>
              <a:gd name="connsiteY5" fmla="*/ 1239878 h 1239878"/>
              <a:gd name="connsiteX6" fmla="*/ 123988 w 1674098"/>
              <a:gd name="connsiteY6" fmla="*/ 1239878 h 1239878"/>
              <a:gd name="connsiteX7" fmla="*/ 0 w 1674098"/>
              <a:gd name="connsiteY7" fmla="*/ 1115890 h 1239878"/>
              <a:gd name="connsiteX8" fmla="*/ 0 w 1674098"/>
              <a:gd name="connsiteY8" fmla="*/ 123988 h 1239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4098" h="1239878">
                <a:moveTo>
                  <a:pt x="0" y="123988"/>
                </a:moveTo>
                <a:cubicBezTo>
                  <a:pt x="0" y="55511"/>
                  <a:pt x="55511" y="0"/>
                  <a:pt x="123988" y="0"/>
                </a:cubicBezTo>
                <a:lnTo>
                  <a:pt x="1550110" y="0"/>
                </a:lnTo>
                <a:cubicBezTo>
                  <a:pt x="1618587" y="0"/>
                  <a:pt x="1674098" y="55511"/>
                  <a:pt x="1674098" y="123988"/>
                </a:cubicBezTo>
                <a:lnTo>
                  <a:pt x="1674098" y="1115890"/>
                </a:lnTo>
                <a:cubicBezTo>
                  <a:pt x="1674098" y="1184367"/>
                  <a:pt x="1618587" y="1239878"/>
                  <a:pt x="1550110" y="1239878"/>
                </a:cubicBezTo>
                <a:lnTo>
                  <a:pt x="123988" y="1239878"/>
                </a:lnTo>
                <a:cubicBezTo>
                  <a:pt x="55511" y="1239878"/>
                  <a:pt x="0" y="1184367"/>
                  <a:pt x="0" y="1115890"/>
                </a:cubicBezTo>
                <a:lnTo>
                  <a:pt x="0" y="123988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0" vert="horz" wrap="square" lIns="104895" tIns="104895" rIns="104895" bIns="104895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 smtClean="0"/>
              <a:t>Candidate reveals traits on profile?</a:t>
            </a:r>
            <a:endParaRPr lang="en-US" sz="1800" kern="1200" dirty="0"/>
          </a:p>
        </p:txBody>
      </p:sp>
      <p:sp>
        <p:nvSpPr>
          <p:cNvPr id="11" name="Freeform 10"/>
          <p:cNvSpPr/>
          <p:nvPr/>
        </p:nvSpPr>
        <p:spPr>
          <a:xfrm rot="10800000">
            <a:off x="6712323" y="3609585"/>
            <a:ext cx="354908" cy="415176"/>
          </a:xfrm>
          <a:custGeom>
            <a:avLst/>
            <a:gdLst>
              <a:gd name="connsiteX0" fmla="*/ 0 w 354908"/>
              <a:gd name="connsiteY0" fmla="*/ 83035 h 415176"/>
              <a:gd name="connsiteX1" fmla="*/ 177454 w 354908"/>
              <a:gd name="connsiteY1" fmla="*/ 83035 h 415176"/>
              <a:gd name="connsiteX2" fmla="*/ 177454 w 354908"/>
              <a:gd name="connsiteY2" fmla="*/ 0 h 415176"/>
              <a:gd name="connsiteX3" fmla="*/ 354908 w 354908"/>
              <a:gd name="connsiteY3" fmla="*/ 207588 h 415176"/>
              <a:gd name="connsiteX4" fmla="*/ 177454 w 354908"/>
              <a:gd name="connsiteY4" fmla="*/ 415176 h 415176"/>
              <a:gd name="connsiteX5" fmla="*/ 177454 w 354908"/>
              <a:gd name="connsiteY5" fmla="*/ 332141 h 415176"/>
              <a:gd name="connsiteX6" fmla="*/ 0 w 354908"/>
              <a:gd name="connsiteY6" fmla="*/ 332141 h 415176"/>
              <a:gd name="connsiteX7" fmla="*/ 0 w 354908"/>
              <a:gd name="connsiteY7" fmla="*/ 83035 h 415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4908" h="415176">
                <a:moveTo>
                  <a:pt x="0" y="83035"/>
                </a:moveTo>
                <a:lnTo>
                  <a:pt x="177454" y="83035"/>
                </a:lnTo>
                <a:lnTo>
                  <a:pt x="177454" y="0"/>
                </a:lnTo>
                <a:lnTo>
                  <a:pt x="354908" y="207588"/>
                </a:lnTo>
                <a:lnTo>
                  <a:pt x="177454" y="415176"/>
                </a:lnTo>
                <a:lnTo>
                  <a:pt x="177454" y="332141"/>
                </a:lnTo>
                <a:lnTo>
                  <a:pt x="0" y="332141"/>
                </a:lnTo>
                <a:lnTo>
                  <a:pt x="0" y="83035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83035" rIns="106472" bIns="83034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/>
          </a:p>
        </p:txBody>
      </p:sp>
      <p:sp>
        <p:nvSpPr>
          <p:cNvPr id="12" name="Freeform 11"/>
          <p:cNvSpPr/>
          <p:nvPr/>
        </p:nvSpPr>
        <p:spPr>
          <a:xfrm>
            <a:off x="7214552" y="3197234"/>
            <a:ext cx="1674098" cy="1239878"/>
          </a:xfrm>
          <a:custGeom>
            <a:avLst/>
            <a:gdLst>
              <a:gd name="connsiteX0" fmla="*/ 0 w 1674098"/>
              <a:gd name="connsiteY0" fmla="*/ 123988 h 1239878"/>
              <a:gd name="connsiteX1" fmla="*/ 123988 w 1674098"/>
              <a:gd name="connsiteY1" fmla="*/ 0 h 1239878"/>
              <a:gd name="connsiteX2" fmla="*/ 1550110 w 1674098"/>
              <a:gd name="connsiteY2" fmla="*/ 0 h 1239878"/>
              <a:gd name="connsiteX3" fmla="*/ 1674098 w 1674098"/>
              <a:gd name="connsiteY3" fmla="*/ 123988 h 1239878"/>
              <a:gd name="connsiteX4" fmla="*/ 1674098 w 1674098"/>
              <a:gd name="connsiteY4" fmla="*/ 1115890 h 1239878"/>
              <a:gd name="connsiteX5" fmla="*/ 1550110 w 1674098"/>
              <a:gd name="connsiteY5" fmla="*/ 1239878 h 1239878"/>
              <a:gd name="connsiteX6" fmla="*/ 123988 w 1674098"/>
              <a:gd name="connsiteY6" fmla="*/ 1239878 h 1239878"/>
              <a:gd name="connsiteX7" fmla="*/ 0 w 1674098"/>
              <a:gd name="connsiteY7" fmla="*/ 1115890 h 1239878"/>
              <a:gd name="connsiteX8" fmla="*/ 0 w 1674098"/>
              <a:gd name="connsiteY8" fmla="*/ 123988 h 1239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4098" h="1239878">
                <a:moveTo>
                  <a:pt x="0" y="123988"/>
                </a:moveTo>
                <a:cubicBezTo>
                  <a:pt x="0" y="55511"/>
                  <a:pt x="55511" y="0"/>
                  <a:pt x="123988" y="0"/>
                </a:cubicBezTo>
                <a:lnTo>
                  <a:pt x="1550110" y="0"/>
                </a:lnTo>
                <a:cubicBezTo>
                  <a:pt x="1618587" y="0"/>
                  <a:pt x="1674098" y="55511"/>
                  <a:pt x="1674098" y="123988"/>
                </a:cubicBezTo>
                <a:lnTo>
                  <a:pt x="1674098" y="1115890"/>
                </a:lnTo>
                <a:cubicBezTo>
                  <a:pt x="1674098" y="1184367"/>
                  <a:pt x="1618587" y="1239878"/>
                  <a:pt x="1550110" y="1239878"/>
                </a:cubicBezTo>
                <a:lnTo>
                  <a:pt x="123988" y="1239878"/>
                </a:lnTo>
                <a:cubicBezTo>
                  <a:pt x="55511" y="1239878"/>
                  <a:pt x="0" y="1184367"/>
                  <a:pt x="0" y="1115890"/>
                </a:cubicBezTo>
                <a:lnTo>
                  <a:pt x="0" y="123988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0" vert="horz" wrap="square" lIns="104895" tIns="104895" rIns="104895" bIns="104895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 smtClean="0"/>
              <a:t>Candidate’s traits</a:t>
            </a:r>
            <a:endParaRPr lang="en-US" sz="1800" kern="1200" dirty="0"/>
          </a:p>
        </p:txBody>
      </p:sp>
    </p:spTree>
    <p:extLst>
      <p:ext uri="{BB962C8B-B14F-4D97-AF65-F5344CB8AC3E}">
        <p14:creationId xmlns:p14="http://schemas.microsoft.com/office/powerpoint/2010/main" val="292438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Designing a “real fake” social media profile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98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7"/>
          <a:stretch/>
        </p:blipFill>
        <p:spPr bwMode="auto">
          <a:xfrm>
            <a:off x="1960377" y="1340768"/>
            <a:ext cx="5380957" cy="5215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ine Callout 1 5"/>
          <p:cNvSpPr/>
          <p:nvPr/>
        </p:nvSpPr>
        <p:spPr>
          <a:xfrm>
            <a:off x="587997" y="314028"/>
            <a:ext cx="1512168" cy="576064"/>
          </a:xfrm>
          <a:prstGeom prst="borderCallout1">
            <a:avLst>
              <a:gd name="adj1" fmla="val 104730"/>
              <a:gd name="adj2" fmla="val 63475"/>
              <a:gd name="adj3" fmla="val 237217"/>
              <a:gd name="adj4" fmla="val 155222"/>
            </a:avLst>
          </a:pr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Timeline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Image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Line Callout 1 6"/>
          <p:cNvSpPr/>
          <p:nvPr/>
        </p:nvSpPr>
        <p:spPr>
          <a:xfrm>
            <a:off x="6585250" y="370045"/>
            <a:ext cx="1512168" cy="576064"/>
          </a:xfrm>
          <a:prstGeom prst="borderCallout1">
            <a:avLst>
              <a:gd name="adj1" fmla="val 18750"/>
              <a:gd name="adj2" fmla="val -8333"/>
              <a:gd name="adj3" fmla="val 526100"/>
              <a:gd name="adj4" fmla="val -171601"/>
            </a:avLst>
          </a:pr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Name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Line Callout 1 7"/>
          <p:cNvSpPr/>
          <p:nvPr/>
        </p:nvSpPr>
        <p:spPr>
          <a:xfrm>
            <a:off x="3491880" y="188640"/>
            <a:ext cx="1512168" cy="576064"/>
          </a:xfrm>
          <a:prstGeom prst="borderCallout1">
            <a:avLst>
              <a:gd name="adj1" fmla="val 109454"/>
              <a:gd name="adj2" fmla="val 55016"/>
              <a:gd name="adj3" fmla="val 452404"/>
              <a:gd name="adj4" fmla="val -23307"/>
            </a:avLst>
          </a:pr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Profile Image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Line Callout 1 8"/>
          <p:cNvSpPr/>
          <p:nvPr/>
        </p:nvSpPr>
        <p:spPr>
          <a:xfrm>
            <a:off x="7430509" y="3779552"/>
            <a:ext cx="1512168" cy="576064"/>
          </a:xfrm>
          <a:prstGeom prst="borderCallout1">
            <a:avLst>
              <a:gd name="adj1" fmla="val 18750"/>
              <a:gd name="adj2" fmla="val -8333"/>
              <a:gd name="adj3" fmla="val 228242"/>
              <a:gd name="adj4" fmla="val -151534"/>
            </a:avLst>
          </a:pr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Friends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Line Callout 1 9"/>
          <p:cNvSpPr/>
          <p:nvPr/>
        </p:nvSpPr>
        <p:spPr>
          <a:xfrm>
            <a:off x="7294877" y="2071691"/>
            <a:ext cx="1647800" cy="936104"/>
          </a:xfrm>
          <a:prstGeom prst="borderCallout1">
            <a:avLst>
              <a:gd name="adj1" fmla="val 18750"/>
              <a:gd name="adj2" fmla="val -8333"/>
              <a:gd name="adj3" fmla="val 231404"/>
              <a:gd name="adj4" fmla="val -137564"/>
            </a:avLst>
          </a:pr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Close ended fields (e.g., Likes)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Line Callout 1 10"/>
          <p:cNvSpPr/>
          <p:nvPr/>
        </p:nvSpPr>
        <p:spPr>
          <a:xfrm>
            <a:off x="348333" y="2251711"/>
            <a:ext cx="1415278" cy="576064"/>
          </a:xfrm>
          <a:prstGeom prst="borderCallout1">
            <a:avLst>
              <a:gd name="adj1" fmla="val 103785"/>
              <a:gd name="adj2" fmla="val 69413"/>
              <a:gd name="adj3" fmla="val 303356"/>
              <a:gd name="adj4" fmla="val 138690"/>
            </a:avLst>
          </a:pr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Personal Information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Line Callout 1 11"/>
          <p:cNvSpPr/>
          <p:nvPr/>
        </p:nvSpPr>
        <p:spPr>
          <a:xfrm>
            <a:off x="323528" y="3980468"/>
            <a:ext cx="1415278" cy="1201320"/>
          </a:xfrm>
          <a:prstGeom prst="borderCallout1">
            <a:avLst>
              <a:gd name="adj1" fmla="val 60929"/>
              <a:gd name="adj2" fmla="val 101017"/>
              <a:gd name="adj3" fmla="val 120852"/>
              <a:gd name="adj4" fmla="val 163487"/>
            </a:avLst>
          </a:pr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Open ended fields (e.g., status updates)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364818" y="2813661"/>
            <a:ext cx="1334244" cy="222565"/>
          </a:xfrm>
          <a:prstGeom prst="rect">
            <a:avLst/>
          </a:prstGeom>
          <a:solidFill>
            <a:schemeClr val="tx1">
              <a:lumMod val="95000"/>
              <a:lumOff val="5000"/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49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/>
              <a:t>Interpreting a null result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507288" cy="4625609"/>
          </a:xfrm>
        </p:spPr>
        <p:txBody>
          <a:bodyPr>
            <a:noAutofit/>
          </a:bodyPr>
          <a:lstStyle/>
          <a:p>
            <a:r>
              <a:rPr lang="en-US" sz="2400" dirty="0" smtClean="0"/>
              <a:t>A null </a:t>
            </a:r>
            <a:r>
              <a:rPr lang="en-US" sz="2400" dirty="0"/>
              <a:t>result </a:t>
            </a:r>
            <a:r>
              <a:rPr lang="en-US" sz="2400" dirty="0" smtClean="0"/>
              <a:t>(call-back rates equivalent across conditions) could be due to a number of different reasons:</a:t>
            </a:r>
          </a:p>
          <a:p>
            <a:pPr lvl="1"/>
            <a:r>
              <a:rPr lang="en-US" sz="2300" dirty="0" smtClean="0"/>
              <a:t>Employers do not search for candidates</a:t>
            </a:r>
          </a:p>
          <a:p>
            <a:pPr lvl="2"/>
            <a:r>
              <a:rPr lang="en-US" sz="1600" dirty="0" smtClean="0"/>
              <a:t>We control for that using Google </a:t>
            </a:r>
            <a:r>
              <a:rPr lang="en-US" sz="1600" dirty="0" err="1" smtClean="0"/>
              <a:t>AdWords</a:t>
            </a:r>
            <a:r>
              <a:rPr lang="en-US" sz="1600" dirty="0"/>
              <a:t> </a:t>
            </a:r>
            <a:r>
              <a:rPr lang="en-US" sz="1600" dirty="0" smtClean="0"/>
              <a:t>and Premiere accounts</a:t>
            </a:r>
          </a:p>
          <a:p>
            <a:pPr lvl="1"/>
            <a:r>
              <a:rPr lang="en-US" sz="2300" dirty="0" smtClean="0"/>
              <a:t>Employers search, but don’t find our profiles</a:t>
            </a:r>
          </a:p>
          <a:p>
            <a:pPr lvl="2"/>
            <a:r>
              <a:rPr lang="en-US" sz="1600" dirty="0"/>
              <a:t>We </a:t>
            </a:r>
            <a:r>
              <a:rPr lang="en-US" sz="1600" dirty="0" smtClean="0"/>
              <a:t>control </a:t>
            </a:r>
            <a:r>
              <a:rPr lang="en-US" sz="1600" dirty="0"/>
              <a:t>for that by choosing and testing high-ranked names</a:t>
            </a:r>
          </a:p>
          <a:p>
            <a:pPr lvl="1"/>
            <a:r>
              <a:rPr lang="en-US" sz="2300" dirty="0" smtClean="0"/>
              <a:t>Our manipulations </a:t>
            </a:r>
            <a:r>
              <a:rPr lang="en-US" sz="2300" dirty="0"/>
              <a:t> </a:t>
            </a:r>
            <a:r>
              <a:rPr lang="en-US" sz="2300" dirty="0" smtClean="0"/>
              <a:t>don’t work</a:t>
            </a:r>
          </a:p>
          <a:p>
            <a:pPr lvl="2"/>
            <a:r>
              <a:rPr lang="en-US" sz="1600" dirty="0"/>
              <a:t>We </a:t>
            </a:r>
            <a:r>
              <a:rPr lang="en-US" sz="1600" dirty="0" smtClean="0"/>
              <a:t>control </a:t>
            </a:r>
            <a:r>
              <a:rPr lang="en-US" sz="1600" dirty="0"/>
              <a:t>for that using the </a:t>
            </a:r>
            <a:r>
              <a:rPr lang="en-US" sz="1600" dirty="0" smtClean="0"/>
              <a:t>online experiment</a:t>
            </a:r>
            <a:endParaRPr lang="en-US" sz="1600" dirty="0"/>
          </a:p>
          <a:p>
            <a:pPr lvl="1"/>
            <a:r>
              <a:rPr lang="en-US" sz="2300" dirty="0" smtClean="0"/>
              <a:t>Employers search, but only later on in the hiring process</a:t>
            </a:r>
            <a:r>
              <a:rPr lang="en-US" sz="2300" dirty="0"/>
              <a:t> </a:t>
            </a:r>
            <a:endParaRPr lang="en-US" sz="2300" dirty="0" smtClean="0"/>
          </a:p>
          <a:p>
            <a:pPr lvl="1"/>
            <a:r>
              <a:rPr lang="en-US" sz="2300" dirty="0" smtClean="0"/>
              <a:t>Employers do not discriminate based on traits we manipulated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237286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/>
              <a:t>Study 1: Online experiment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5679"/>
            <a:ext cx="8229600" cy="4625609"/>
          </a:xfrm>
        </p:spPr>
        <p:txBody>
          <a:bodyPr>
            <a:noAutofit/>
          </a:bodyPr>
          <a:lstStyle/>
          <a:p>
            <a:r>
              <a:rPr lang="en-US" dirty="0" smtClean="0"/>
              <a:t>Spring 2012</a:t>
            </a:r>
          </a:p>
          <a:p>
            <a:r>
              <a:rPr lang="en-US" dirty="0"/>
              <a:t>1</a:t>
            </a:r>
            <a:r>
              <a:rPr lang="en-US" dirty="0" smtClean="0"/>
              <a:t>,170 subjects recruited via Amazon </a:t>
            </a:r>
            <a:r>
              <a:rPr lang="en-US" dirty="0" err="1" smtClean="0"/>
              <a:t>MTurk</a:t>
            </a:r>
            <a:endParaRPr lang="en-US" dirty="0" smtClean="0"/>
          </a:p>
          <a:p>
            <a:r>
              <a:rPr lang="en-US" dirty="0" smtClean="0"/>
              <a:t>4 conditions between-subject design</a:t>
            </a:r>
          </a:p>
          <a:p>
            <a:r>
              <a:rPr lang="en-US" dirty="0" smtClean="0"/>
              <a:t>Links to resumes, LinkedIn, and Facebook profiles</a:t>
            </a:r>
          </a:p>
          <a:p>
            <a:pPr lvl="1"/>
            <a:r>
              <a:rPr lang="en-US" dirty="0" smtClean="0"/>
              <a:t>Plus, another 4 “control” conditions only with links to resumes and LinkedIn profiles</a:t>
            </a:r>
          </a:p>
        </p:txBody>
      </p:sp>
    </p:spTree>
    <p:extLst>
      <p:ext uri="{BB962C8B-B14F-4D97-AF65-F5344CB8AC3E}">
        <p14:creationId xmlns:p14="http://schemas.microsoft.com/office/powerpoint/2010/main" val="298029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 smtClean="0"/>
              <a:t>Study 1 : Questionnaire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625609"/>
          </a:xfrm>
        </p:spPr>
        <p:txBody>
          <a:bodyPr>
            <a:noAutofit/>
          </a:bodyPr>
          <a:lstStyle/>
          <a:p>
            <a:pPr marL="576072" indent="-457200">
              <a:buFont typeface="+mj-lt"/>
              <a:buAutoNum type="arabicPeriod"/>
            </a:pPr>
            <a:r>
              <a:rPr lang="en-US" sz="2400" dirty="0" smtClean="0"/>
              <a:t>Attention checks</a:t>
            </a:r>
          </a:p>
          <a:p>
            <a:pPr marL="576072" indent="-457200">
              <a:buFont typeface="+mj-lt"/>
              <a:buAutoNum type="arabicPeriod"/>
            </a:pPr>
            <a:r>
              <a:rPr lang="en-US" sz="2400" dirty="0" smtClean="0"/>
              <a:t>DVs</a:t>
            </a:r>
            <a:r>
              <a:rPr lang="en-US" sz="2400" dirty="0"/>
              <a:t>: Imagine you are an HR person…</a:t>
            </a:r>
          </a:p>
          <a:p>
            <a:pPr lvl="1"/>
            <a:r>
              <a:rPr lang="en-US" sz="2000" dirty="0"/>
              <a:t>Would you call this candidate for an interview</a:t>
            </a:r>
            <a:r>
              <a:rPr lang="en-US" sz="2000" dirty="0" smtClean="0"/>
              <a:t>? (Binary)</a:t>
            </a:r>
          </a:p>
          <a:p>
            <a:pPr lvl="1"/>
            <a:r>
              <a:rPr lang="en-US" sz="2000" dirty="0" smtClean="0"/>
              <a:t>Additional </a:t>
            </a:r>
            <a:r>
              <a:rPr lang="en-US" sz="2000" dirty="0" err="1" smtClean="0"/>
              <a:t>Likert</a:t>
            </a:r>
            <a:r>
              <a:rPr lang="en-US" sz="2000" dirty="0" smtClean="0"/>
              <a:t> questions about employability</a:t>
            </a:r>
            <a:endParaRPr lang="en-US" sz="2000" dirty="0"/>
          </a:p>
          <a:p>
            <a:pPr marL="633222" indent="-514350">
              <a:buFont typeface="+mj-lt"/>
              <a:buAutoNum type="arabicPeriod"/>
            </a:pPr>
            <a:r>
              <a:rPr lang="en-US" sz="2400" dirty="0" smtClean="0"/>
              <a:t>Manipulation </a:t>
            </a:r>
            <a:r>
              <a:rPr lang="en-US" sz="2400" dirty="0"/>
              <a:t>checks</a:t>
            </a:r>
          </a:p>
          <a:p>
            <a:pPr marL="633222" indent="-514350">
              <a:buFont typeface="+mj-lt"/>
              <a:buAutoNum type="arabicPeriod"/>
            </a:pPr>
            <a:r>
              <a:rPr lang="en-US" sz="2400" dirty="0"/>
              <a:t>Open-ended questions</a:t>
            </a:r>
          </a:p>
          <a:p>
            <a:pPr marL="633222" indent="-514350">
              <a:buFont typeface="+mj-lt"/>
              <a:buAutoNum type="arabicPeriod"/>
            </a:pPr>
            <a:r>
              <a:rPr lang="en-US" sz="2400" dirty="0"/>
              <a:t>Demographics</a:t>
            </a:r>
          </a:p>
        </p:txBody>
      </p:sp>
    </p:spTree>
    <p:extLst>
      <p:ext uri="{BB962C8B-B14F-4D97-AF65-F5344CB8AC3E}">
        <p14:creationId xmlns:p14="http://schemas.microsoft.com/office/powerpoint/2010/main" val="139217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/>
              <a:t>Study 1: </a:t>
            </a:r>
            <a:r>
              <a:rPr lang="en-US" sz="3500" dirty="0" smtClean="0"/>
              <a:t>Results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1663"/>
            <a:ext cx="8229600" cy="4625609"/>
          </a:xfrm>
        </p:spPr>
        <p:txBody>
          <a:bodyPr>
            <a:noAutofit/>
          </a:bodyPr>
          <a:lstStyle/>
          <a:p>
            <a:r>
              <a:rPr lang="en-US" dirty="0" smtClean="0"/>
              <a:t>Manipulation checks</a:t>
            </a:r>
          </a:p>
          <a:p>
            <a:r>
              <a:rPr lang="en-US" dirty="0" smtClean="0"/>
              <a:t>Call-back ratios</a:t>
            </a:r>
          </a:p>
          <a:p>
            <a:r>
              <a:rPr lang="en-US" dirty="0" smtClean="0"/>
              <a:t>Regression analysis</a:t>
            </a:r>
          </a:p>
          <a:p>
            <a:r>
              <a:rPr lang="en-US" dirty="0" smtClean="0"/>
              <a:t>Success of deception</a:t>
            </a:r>
            <a:endParaRPr lang="en-US" dirty="0"/>
          </a:p>
          <a:p>
            <a:pPr marL="118872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8711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/>
              <a:t>Study 1: </a:t>
            </a:r>
            <a:r>
              <a:rPr lang="en-US" sz="3500" dirty="0" smtClean="0"/>
              <a:t>Manipulation checks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625609"/>
          </a:xfrm>
        </p:spPr>
        <p:txBody>
          <a:bodyPr>
            <a:noAutofit/>
          </a:bodyPr>
          <a:lstStyle/>
          <a:p>
            <a:r>
              <a:rPr lang="en-US" dirty="0" smtClean="0"/>
              <a:t>Successful</a:t>
            </a:r>
          </a:p>
          <a:p>
            <a:pPr marL="118872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1928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014011"/>
              </p:ext>
            </p:extLst>
          </p:nvPr>
        </p:nvGraphicFramePr>
        <p:xfrm>
          <a:off x="2843808" y="2060848"/>
          <a:ext cx="3371806" cy="31342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7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4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925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sto MT"/>
                        <a:cs typeface="TimesLTStd-Roman"/>
                      </a:endParaRPr>
                    </a:p>
                  </a:txBody>
                  <a:tcPr marL="40704" marR="407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chemeClr val="tx1"/>
                          </a:solidFill>
                          <a:effectLst/>
                        </a:rPr>
                        <a:t>Self would call for interview [0,1]</a:t>
                      </a:r>
                      <a:endParaRPr lang="en-US" sz="1600" i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sto MT"/>
                        <a:cs typeface="TimesLTStd-Roman"/>
                      </a:endParaRPr>
                    </a:p>
                  </a:txBody>
                  <a:tcPr marL="40704" marR="4070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73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sto MT"/>
                        <a:cs typeface="TimesLTStd-Roman"/>
                      </a:endParaRPr>
                    </a:p>
                  </a:txBody>
                  <a:tcPr marL="40704" marR="407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30505" algn="dec"/>
                        </a:tabLs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sto MT"/>
                        <a:cs typeface="TimesLTStd-Roman"/>
                      </a:endParaRPr>
                    </a:p>
                  </a:txBody>
                  <a:tcPr marL="40704" marR="40704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61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Christian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sto MT"/>
                        <a:cs typeface="TimesLTStd-Roman"/>
                      </a:endParaRPr>
                    </a:p>
                  </a:txBody>
                  <a:tcPr marL="40704" marR="407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30505" algn="dec"/>
                        </a:tabLs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94.78%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0704" marR="40704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61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Muslim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sto MT"/>
                        <a:cs typeface="TimesLTStd-Roman"/>
                      </a:endParaRPr>
                    </a:p>
                  </a:txBody>
                  <a:tcPr marL="40704" marR="407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30505" algn="dec"/>
                        </a:tabLs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92.68%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0704" marR="40704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41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sto MT"/>
                        <a:cs typeface="TimesLTStd-Roman"/>
                      </a:endParaRPr>
                    </a:p>
                  </a:txBody>
                  <a:tcPr marL="40704" marR="407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30505" algn="dec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{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n.s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.}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sto MT"/>
                        <a:cs typeface="TimesLTStd-Roman"/>
                      </a:endParaRPr>
                    </a:p>
                  </a:txBody>
                  <a:tcPr marL="40704" marR="40704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61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Straight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sto MT"/>
                        <a:cs typeface="TimesLTStd-Roman"/>
                      </a:endParaRPr>
                    </a:p>
                  </a:txBody>
                  <a:tcPr marL="40704" marR="407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30505" algn="dec"/>
                        </a:tabLs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94.44%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0704" marR="40704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061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Gay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sto MT"/>
                        <a:cs typeface="TimesLTStd-Roman"/>
                      </a:endParaRPr>
                    </a:p>
                  </a:txBody>
                  <a:tcPr marL="40704" marR="407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30505" algn="dec"/>
                        </a:tabLs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94.06%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0704" marR="40704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41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sto MT"/>
                        <a:cs typeface="TimesLTStd-Roman"/>
                      </a:endParaRPr>
                    </a:p>
                  </a:txBody>
                  <a:tcPr marL="40704" marR="407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30505" algn="dec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{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n.s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.}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sto MT"/>
                        <a:cs typeface="TimesLTStd-Roman"/>
                      </a:endParaRPr>
                    </a:p>
                  </a:txBody>
                  <a:tcPr marL="40704" marR="40704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897288"/>
          </a:xfrm>
        </p:spPr>
        <p:txBody>
          <a:bodyPr>
            <a:normAutofit/>
          </a:bodyPr>
          <a:lstStyle/>
          <a:p>
            <a:r>
              <a:rPr lang="en-US" sz="3500" dirty="0"/>
              <a:t>Study 1: </a:t>
            </a:r>
            <a:r>
              <a:rPr lang="en-US" sz="3500" dirty="0" smtClean="0"/>
              <a:t>Call-back ratios, all subjects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101079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26757"/>
              </p:ext>
            </p:extLst>
          </p:nvPr>
        </p:nvGraphicFramePr>
        <p:xfrm>
          <a:off x="971600" y="1507164"/>
          <a:ext cx="7144836" cy="51401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8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8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88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88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95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46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 marL="73025" marR="73025" marT="18415" marB="18415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</a:rPr>
                        <a:t>Call-back </a:t>
                      </a:r>
                      <a:b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</a:rPr>
                        <a:t>ratios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 marL="73025" marR="73025" marT="18415" marB="18415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Employability Score 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</a:rPr>
                        <a:t>s.d.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 = 1, mean =0)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 marL="73025" marR="73025" marT="18415" marB="18415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273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 marL="73025" marR="73025" marT="18415" marB="18415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273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PANEL A: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Religious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 affiliation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manipulation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 marL="73025" marR="73025" marT="18415" marB="18415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2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 marL="73025" marR="73025" marT="18415" marB="1841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Muslim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 marL="73025" marR="73025" marT="18415" marB="1841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Christian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 marL="73025" marR="73025" marT="18415" marB="1841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Muslim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 marL="73025" marR="73025" marT="18415" marB="1841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Christian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 marL="73025" marR="73025" marT="18415" marB="1841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2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 marL="73025" marR="73025" marT="18415" marB="1841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88.03%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 marL="73025" marR="73025" marT="18415" marB="1841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96.85%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 marL="73025" marR="73025" marT="18415" marB="1841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-0.326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 marL="73025" marR="73025" marT="18415" marB="1841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0.21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 marL="73025" marR="73025" marT="18415" marB="1841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22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n-US" sz="1050" i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i="1" dirty="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 marL="73025" marR="73025" marT="18415" marB="1841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>
                          <a:solidFill>
                            <a:schemeClr val="tx1"/>
                          </a:solidFill>
                          <a:effectLst/>
                        </a:rPr>
                        <a:t>117</a:t>
                      </a:r>
                      <a:endParaRPr lang="en-GB" sz="1200" i="1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 marL="73025" marR="73025" marT="18415" marB="1841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>
                          <a:solidFill>
                            <a:schemeClr val="tx1"/>
                          </a:solidFill>
                          <a:effectLst/>
                        </a:rPr>
                        <a:t>127</a:t>
                      </a:r>
                      <a:endParaRPr lang="en-GB" sz="1200" i="1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 marL="73025" marR="73025" marT="18415" marB="1841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>
                          <a:solidFill>
                            <a:schemeClr val="tx1"/>
                          </a:solidFill>
                          <a:effectLst/>
                        </a:rPr>
                        <a:t>117</a:t>
                      </a:r>
                      <a:endParaRPr lang="en-GB" sz="1200" i="1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 marL="73025" marR="73025" marT="18415" marB="1841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chemeClr val="tx1"/>
                          </a:solidFill>
                          <a:effectLst/>
                        </a:rPr>
                        <a:t>127</a:t>
                      </a:r>
                      <a:endParaRPr lang="en-GB" sz="1200" i="1" dirty="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 marL="73025" marR="73025" marT="18415" marB="1841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22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 marL="73025" marR="73025" marT="18415" marB="18415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Two-sided Fisher’s exact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p-value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: 0.012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 marL="73025" marR="73025" marT="18415" marB="18415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Two-sided t-test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p-value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: 0.004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 marL="73025" marR="73025" marT="18415" marB="18415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22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 marL="73025" marR="73025" marT="18415" marB="1841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 marL="73025" marR="73025" marT="18415" marB="1841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 marL="73025" marR="73025" marT="18415" marB="1841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 marL="73025" marR="73025" marT="18415" marB="1841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 marL="73025" marR="73025" marT="18415" marB="1841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2273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PANEL B: Sexual orientation manipulation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 marL="73025" marR="73025" marT="18415" marB="18415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22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 marL="73025" marR="73025" marT="18415" marB="1841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Gay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 marL="73025" marR="73025" marT="18415" marB="1841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Straight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 marL="73025" marR="73025" marT="18415" marB="1841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Gay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 marL="73025" marR="73025" marT="18415" marB="1841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Straight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 marL="73025" marR="73025" marT="18415" marB="1841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22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 marL="73025" marR="73025" marT="18415" marB="1841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93.02%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 marL="73025" marR="73025" marT="18415" marB="1841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93.80%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 marL="73025" marR="73025" marT="18415" marB="1841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0.02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 marL="73025" marR="73025" marT="18415" marB="1841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-0.08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 marL="73025" marR="73025" marT="18415" marB="1841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22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GB" sz="1200" i="1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 marL="73025" marR="73025" marT="18415" marB="1841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>
                          <a:solidFill>
                            <a:schemeClr val="tx1"/>
                          </a:solidFill>
                          <a:effectLst/>
                        </a:rPr>
                        <a:t>129</a:t>
                      </a:r>
                      <a:endParaRPr lang="en-GB" sz="1200" i="1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 marL="73025" marR="73025" marT="18415" marB="1841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>
                          <a:solidFill>
                            <a:schemeClr val="tx1"/>
                          </a:solidFill>
                          <a:effectLst/>
                        </a:rPr>
                        <a:t>129</a:t>
                      </a:r>
                      <a:endParaRPr lang="en-GB" sz="1200" i="1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 marL="73025" marR="73025" marT="18415" marB="1841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>
                          <a:solidFill>
                            <a:schemeClr val="tx1"/>
                          </a:solidFill>
                          <a:effectLst/>
                        </a:rPr>
                        <a:t>129</a:t>
                      </a:r>
                      <a:endParaRPr lang="en-GB" sz="1200" i="1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 marL="73025" marR="73025" marT="18415" marB="1841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chemeClr val="tx1"/>
                          </a:solidFill>
                          <a:effectLst/>
                        </a:rPr>
                        <a:t>129</a:t>
                      </a:r>
                      <a:endParaRPr lang="en-GB" sz="1200" i="1" dirty="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 marL="73025" marR="73025" marT="18415" marB="1841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22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 marL="73025" marR="73025" marT="18415" marB="18415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Two-sided Fisher’s exact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p-value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: 1.00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 marL="73025" marR="73025" marT="18415" marB="18415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Two-sided t-test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p-value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: 0.55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 marL="73025" marR="73025" marT="18415" marB="18415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en-US" sz="3500" dirty="0" smtClean="0"/>
              <a:t>Study 1: Call-back ratios, only subjects with hiring experience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198020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…. many candidates nowadays volunteer </a:t>
            </a:r>
            <a:br>
              <a:rPr lang="en-US" sz="3200" dirty="0" smtClean="0"/>
            </a:br>
            <a:r>
              <a:rPr lang="en-US" sz="3200" dirty="0" smtClean="0"/>
              <a:t>that information online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3509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/>
              <a:t>Study 1: </a:t>
            </a:r>
            <a:r>
              <a:rPr lang="en-US" sz="3500" dirty="0" smtClean="0"/>
              <a:t>Regression analysis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507288" cy="504056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 smtClean="0"/>
              <a:t>Aggregated conditions into two groups:</a:t>
            </a:r>
          </a:p>
          <a:p>
            <a:pPr>
              <a:lnSpc>
                <a:spcPct val="100000"/>
              </a:lnSpc>
            </a:pPr>
            <a:endParaRPr lang="en-US" sz="2400" dirty="0" smtClean="0"/>
          </a:p>
          <a:p>
            <a:pPr>
              <a:lnSpc>
                <a:spcPct val="100000"/>
              </a:lnSpc>
            </a:pPr>
            <a:r>
              <a:rPr lang="en-US" sz="2400" dirty="0"/>
              <a:t>“Advantaged” 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Straight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Christian 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  <a:p>
            <a:pPr>
              <a:lnSpc>
                <a:spcPct val="100000"/>
              </a:lnSpc>
            </a:pPr>
            <a:r>
              <a:rPr lang="en-US" sz="2400" dirty="0" smtClean="0"/>
              <a:t>“Disadvantaged”</a:t>
            </a:r>
            <a:endParaRPr lang="en-US" sz="2400" dirty="0"/>
          </a:p>
          <a:p>
            <a:pPr lvl="1">
              <a:lnSpc>
                <a:spcPct val="100000"/>
              </a:lnSpc>
            </a:pPr>
            <a:r>
              <a:rPr lang="en-US" sz="2000" dirty="0"/>
              <a:t>Gay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Muslim </a:t>
            </a:r>
            <a:endParaRPr lang="en-US" sz="2000" dirty="0" smtClean="0"/>
          </a:p>
          <a:p>
            <a:pPr marL="457200" lvl="1" indent="0">
              <a:lnSpc>
                <a:spcPct val="100000"/>
              </a:lnSpc>
              <a:buNone/>
            </a:pPr>
            <a:endParaRPr lang="en-US" sz="2000" dirty="0"/>
          </a:p>
          <a:p>
            <a:pPr lvl="1">
              <a:lnSpc>
                <a:spcPct val="100000"/>
              </a:lnSpc>
            </a:pPr>
            <a:endParaRPr lang="en-US" sz="2000" dirty="0"/>
          </a:p>
          <a:p>
            <a:pPr marL="118872" indent="0">
              <a:lnSpc>
                <a:spcPct val="100000"/>
              </a:lnSpc>
              <a:buNone/>
            </a:pPr>
            <a:endParaRPr lang="en-US" sz="2200" i="1" dirty="0" smtClean="0"/>
          </a:p>
          <a:p>
            <a:pPr marL="118872" indent="0">
              <a:lnSpc>
                <a:spcPct val="100000"/>
              </a:lnSpc>
              <a:buNone/>
            </a:pPr>
            <a:endParaRPr lang="en-US" sz="2200" i="1" dirty="0"/>
          </a:p>
          <a:p>
            <a:pPr marL="118872" indent="0">
              <a:lnSpc>
                <a:spcPct val="100000"/>
              </a:lnSpc>
              <a:buNone/>
            </a:pPr>
            <a:r>
              <a:rPr lang="en-US" sz="2200" i="1" dirty="0" smtClean="0"/>
              <a:t>Note: not necessarily “economically” disadvantaged, but more likely to be discriminated against (according to literature)</a:t>
            </a:r>
            <a:endParaRPr lang="en-US" sz="2200" i="1" dirty="0"/>
          </a:p>
        </p:txBody>
      </p:sp>
    </p:spTree>
    <p:extLst>
      <p:ext uri="{BB962C8B-B14F-4D97-AF65-F5344CB8AC3E}">
        <p14:creationId xmlns:p14="http://schemas.microsoft.com/office/powerpoint/2010/main" val="421024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/>
              <a:t>Study 1: </a:t>
            </a:r>
            <a:r>
              <a:rPr lang="en-US" sz="3500" dirty="0" smtClean="0"/>
              <a:t>Regression analysis </a:t>
            </a:r>
            <a:br>
              <a:rPr lang="en-US" sz="3500" dirty="0" smtClean="0"/>
            </a:br>
            <a:r>
              <a:rPr lang="en-US" sz="3500" dirty="0" smtClean="0"/>
              <a:t>(OLS; DV: employability score)</a:t>
            </a:r>
            <a:endParaRPr lang="en-US" sz="35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858557"/>
              </p:ext>
            </p:extLst>
          </p:nvPr>
        </p:nvGraphicFramePr>
        <p:xfrm>
          <a:off x="1835696" y="1628800"/>
          <a:ext cx="5380778" cy="47808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903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03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25"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2. 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Pooled Sample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 marL="67260" marR="6726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8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Disadvantaged Candidate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0.318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 marL="67260" marR="6726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833">
                <a:tc>
                  <a:txBody>
                    <a:bodyPr/>
                    <a:lstStyle/>
                    <a:p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(0.276)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 marL="67260" marR="6726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68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Hiring Experience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0.025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 marL="67260" marR="6726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6833">
                <a:tc>
                  <a:txBody>
                    <a:bodyPr/>
                    <a:lstStyle/>
                    <a:p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(0.090)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 marL="67260" marR="6726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68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Disadvantaged Candidate * Hiring Experience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-0.273**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 marL="67260" marR="6726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6833">
                <a:tc>
                  <a:txBody>
                    <a:bodyPr/>
                    <a:lstStyle/>
                    <a:p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(0.123)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 marL="67260" marR="6726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68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Democrat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-0.068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 marL="67260" marR="6726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6833">
                <a:tc>
                  <a:txBody>
                    <a:bodyPr/>
                    <a:lstStyle/>
                    <a:p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(0.118)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 marL="67260" marR="6726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68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Disadvantaged Candidate * Democrat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0.319*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 marL="67260" marR="6726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6833">
                <a:tc>
                  <a:txBody>
                    <a:bodyPr/>
                    <a:lstStyle/>
                    <a:p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(0.183)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 marL="67260" marR="6726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68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Independent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-0.291**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 marL="67260" marR="6726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6833">
                <a:tc>
                  <a:txBody>
                    <a:bodyPr/>
                    <a:lstStyle/>
                    <a:p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(0.125)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 marL="67260" marR="67260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68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Disadvantaged Candidate * Independent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0.440**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 marL="67260" marR="67260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6833">
                <a:tc>
                  <a:txBody>
                    <a:bodyPr/>
                    <a:lstStyle/>
                    <a:p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(0.185)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 marL="67260" marR="67260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68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U.S. born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0.394**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 marL="67260" marR="67260" marT="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6833">
                <a:tc>
                  <a:txBody>
                    <a:bodyPr/>
                    <a:lstStyle/>
                    <a:p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(0.193)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 marL="67260" marR="67260" marT="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68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Disadvantaged Candidate * U.S. born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-0.537**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 marL="67260" marR="67260" marT="0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6833">
                <a:tc>
                  <a:txBody>
                    <a:bodyPr/>
                    <a:lstStyle/>
                    <a:p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(0.238)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 marL="67260" marR="67260" marT="0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68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Constant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0.012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 marL="67260" marR="67260" marT="0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6833">
                <a:tc>
                  <a:txBody>
                    <a:bodyPr/>
                    <a:lstStyle/>
                    <a:p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(0.239)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 marL="67260" marR="67260" marT="0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68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Controls included?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Yes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 marL="67260" marR="67260" marT="0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68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R-squared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0.035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 marL="67260" marR="67260" marT="0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68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</a:rPr>
                        <a:t>1,017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 marL="67260" marR="67260" marT="0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352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/>
              <a:t>Study 1: Open-ended </a:t>
            </a:r>
            <a:r>
              <a:rPr lang="en-US" sz="3500" dirty="0" smtClean="0"/>
              <a:t>answers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3"/>
            <a:ext cx="8229600" cy="4916017"/>
          </a:xfrm>
        </p:spPr>
        <p:txBody>
          <a:bodyPr>
            <a:normAutofit/>
          </a:bodyPr>
          <a:lstStyle/>
          <a:p>
            <a:r>
              <a:rPr lang="en-US" dirty="0" smtClean="0"/>
              <a:t>Only 0.3% expressed doubts about the candidate’s existence</a:t>
            </a:r>
            <a:endParaRPr lang="en-US" dirty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04422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 smtClean="0"/>
              <a:t>Open-ended answers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3"/>
            <a:ext cx="8229600" cy="4916017"/>
          </a:xfrm>
        </p:spPr>
        <p:txBody>
          <a:bodyPr>
            <a:normAutofit fontScale="77500" lnSpcReduction="20000"/>
          </a:bodyPr>
          <a:lstStyle/>
          <a:p>
            <a:r>
              <a:rPr lang="en-US" i="1" dirty="0" smtClean="0"/>
              <a:t>“[I used Google] to </a:t>
            </a:r>
            <a:r>
              <a:rPr lang="en-US" i="1" dirty="0"/>
              <a:t>check if a </a:t>
            </a:r>
            <a:r>
              <a:rPr lang="en-US" i="1" dirty="0" smtClean="0"/>
              <a:t>[name of the company] really </a:t>
            </a:r>
            <a:r>
              <a:rPr lang="en-US" i="1" dirty="0"/>
              <a:t>existed in </a:t>
            </a:r>
            <a:r>
              <a:rPr lang="en-US" i="1" dirty="0" smtClean="0"/>
              <a:t>[city].”</a:t>
            </a:r>
          </a:p>
          <a:p>
            <a:r>
              <a:rPr lang="en-US" i="1" dirty="0" smtClean="0"/>
              <a:t>“[I searched for him] to </a:t>
            </a:r>
            <a:r>
              <a:rPr lang="en-US" i="1" dirty="0"/>
              <a:t>find photos, as well as less tailored info. I found his </a:t>
            </a:r>
            <a:r>
              <a:rPr lang="en-US" i="1" dirty="0" err="1"/>
              <a:t>facebook</a:t>
            </a:r>
            <a:r>
              <a:rPr lang="en-US" i="1" dirty="0"/>
              <a:t> </a:t>
            </a:r>
            <a:r>
              <a:rPr lang="en-US" i="1" dirty="0" smtClean="0"/>
              <a:t>page.”</a:t>
            </a:r>
            <a:endParaRPr lang="en-US" i="1" dirty="0"/>
          </a:p>
          <a:p>
            <a:r>
              <a:rPr lang="en-US" i="1" dirty="0" smtClean="0"/>
              <a:t>“[The LinkedIn profile</a:t>
            </a:r>
            <a:r>
              <a:rPr lang="en-US" i="1" dirty="0"/>
              <a:t>]</a:t>
            </a:r>
            <a:r>
              <a:rPr lang="en-US" i="1" dirty="0" smtClean="0"/>
              <a:t> didn't </a:t>
            </a:r>
            <a:r>
              <a:rPr lang="en-US" i="1" dirty="0"/>
              <a:t>affect my opinion - I think LinkedIn is really generic and not very useful.  It helps verify that the person actually exists, </a:t>
            </a:r>
            <a:r>
              <a:rPr lang="en-US" i="1" dirty="0" smtClean="0"/>
              <a:t>though.”</a:t>
            </a:r>
            <a:endParaRPr lang="en-US" i="1" dirty="0"/>
          </a:p>
          <a:p>
            <a:r>
              <a:rPr lang="en-US" i="1" dirty="0" smtClean="0"/>
              <a:t>“I </a:t>
            </a:r>
            <a:r>
              <a:rPr lang="en-US" i="1" dirty="0"/>
              <a:t>don't think it is fair for the applicant to have his personal information like address and phone number given out like this. If I found out my resume was posted on </a:t>
            </a:r>
            <a:r>
              <a:rPr lang="en-US" i="1" dirty="0" err="1"/>
              <a:t>mTurk</a:t>
            </a:r>
            <a:r>
              <a:rPr lang="en-US" i="1" dirty="0"/>
              <a:t> I would be very angry</a:t>
            </a:r>
            <a:r>
              <a:rPr lang="en-US" i="1" dirty="0" smtClean="0"/>
              <a:t>.”</a:t>
            </a:r>
            <a:endParaRPr lang="en-US" i="1" dirty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99853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/>
              <a:t>Study 1: </a:t>
            </a:r>
            <a:r>
              <a:rPr lang="en-US" sz="3500" dirty="0" smtClean="0"/>
              <a:t>No Personal profiles conditions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5679"/>
            <a:ext cx="8229600" cy="4625609"/>
          </a:xfrm>
        </p:spPr>
        <p:txBody>
          <a:bodyPr>
            <a:noAutofit/>
          </a:bodyPr>
          <a:lstStyle/>
          <a:p>
            <a:r>
              <a:rPr lang="en-US" sz="2400" dirty="0" smtClean="0"/>
              <a:t>Also tested 4 conditions in which subjects were only provided links to Resume + LinkedIn profile</a:t>
            </a:r>
          </a:p>
          <a:p>
            <a:r>
              <a:rPr lang="en-US" sz="2400" i="1" dirty="0" smtClean="0">
                <a:solidFill>
                  <a:srgbClr val="FFFF00"/>
                </a:solidFill>
              </a:rPr>
              <a:t>No statistically significant differences</a:t>
            </a:r>
          </a:p>
        </p:txBody>
      </p:sp>
    </p:spTree>
    <p:extLst>
      <p:ext uri="{BB962C8B-B14F-4D97-AF65-F5344CB8AC3E}">
        <p14:creationId xmlns:p14="http://schemas.microsoft.com/office/powerpoint/2010/main" val="9344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</a:t>
            </a:r>
            <a:r>
              <a:rPr lang="en-US" dirty="0" smtClean="0"/>
              <a:t>2: Field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625609"/>
          </a:xfrm>
        </p:spPr>
        <p:txBody>
          <a:bodyPr>
            <a:noAutofit/>
          </a:bodyPr>
          <a:lstStyle/>
          <a:p>
            <a:r>
              <a:rPr lang="en-US" dirty="0" smtClean="0"/>
              <a:t>Spring 2013</a:t>
            </a:r>
          </a:p>
          <a:p>
            <a:r>
              <a:rPr lang="en-US" dirty="0" smtClean="0"/>
              <a:t>4,152 employers (found via Indeed.com)</a:t>
            </a:r>
          </a:p>
          <a:p>
            <a:r>
              <a:rPr lang="en-US" dirty="0" smtClean="0"/>
              <a:t>4 conditions between-subject design</a:t>
            </a:r>
          </a:p>
          <a:p>
            <a:r>
              <a:rPr lang="en-US" dirty="0" smtClean="0"/>
              <a:t>Several job </a:t>
            </a:r>
            <a:r>
              <a:rPr lang="en-US" dirty="0"/>
              <a:t>types (and corresponding resumes)</a:t>
            </a:r>
          </a:p>
          <a:p>
            <a:pPr lvl="1"/>
            <a:r>
              <a:rPr lang="en-US" sz="2200" dirty="0"/>
              <a:t>Combination of IT, managerial, and </a:t>
            </a:r>
            <a:r>
              <a:rPr lang="en-US" sz="2200" dirty="0" smtClean="0"/>
              <a:t>analyst positions</a:t>
            </a:r>
            <a:endParaRPr lang="en-US" sz="2200" dirty="0"/>
          </a:p>
          <a:p>
            <a:pPr>
              <a:buFont typeface="Wingdings" pitchFamily="2" charset="2"/>
              <a:buChar char="§"/>
            </a:pPr>
            <a:r>
              <a:rPr lang="en-US" dirty="0"/>
              <a:t>Note: In Bertrand and </a:t>
            </a:r>
            <a:r>
              <a:rPr lang="en-US" dirty="0" err="1"/>
              <a:t>Mullainathan</a:t>
            </a:r>
            <a:r>
              <a:rPr lang="en-US" dirty="0"/>
              <a:t> (2004</a:t>
            </a:r>
            <a:r>
              <a:rPr lang="en-US" dirty="0" smtClean="0"/>
              <a:t>)</a:t>
            </a:r>
            <a:endParaRPr lang="en-US" dirty="0"/>
          </a:p>
          <a:p>
            <a:pPr lvl="1">
              <a:buFont typeface="Wingdings" pitchFamily="2" charset="2"/>
              <a:buChar char="§"/>
            </a:pPr>
            <a:r>
              <a:rPr lang="en-US" sz="2200" dirty="0"/>
              <a:t>Caucasian names call-back ratio ~10</a:t>
            </a:r>
            <a:r>
              <a:rPr lang="en-US" sz="2200" dirty="0" smtClean="0"/>
              <a:t>%; </a:t>
            </a:r>
            <a:br>
              <a:rPr lang="en-US" sz="2200" dirty="0" smtClean="0"/>
            </a:br>
            <a:r>
              <a:rPr lang="en-US" sz="2200" dirty="0" smtClean="0"/>
              <a:t>African-American </a:t>
            </a:r>
            <a:r>
              <a:rPr lang="en-US" sz="2200" dirty="0"/>
              <a:t>call-back ratio ~6.50</a:t>
            </a:r>
            <a:r>
              <a:rPr lang="en-US" sz="2200" dirty="0" smtClean="0"/>
              <a:t>%</a:t>
            </a:r>
            <a:endParaRPr lang="en-US" sz="2200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0634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Study 2: Geographical distribution of applications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1470" y="1700808"/>
            <a:ext cx="5941060" cy="4591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546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Study 2: Search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1703"/>
            <a:ext cx="8229600" cy="4625609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 smtClean="0"/>
              <a:t>Current information about employers’ online searches comes from wildly differing </a:t>
            </a:r>
            <a:r>
              <a:rPr lang="en-US" sz="2400" dirty="0"/>
              <a:t>estimates in </a:t>
            </a:r>
            <a:r>
              <a:rPr lang="en-US" sz="2400" dirty="0" smtClean="0"/>
              <a:t>self-report surveys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Our (also noisy, but field) data:</a:t>
            </a:r>
          </a:p>
          <a:p>
            <a:pPr lvl="1">
              <a:buFont typeface="Wingdings" pitchFamily="2" charset="2"/>
              <a:buChar char="§"/>
            </a:pPr>
            <a:r>
              <a:rPr lang="en-US" sz="1600" dirty="0"/>
              <a:t>Google </a:t>
            </a:r>
            <a:r>
              <a:rPr lang="en-US" sz="1600" dirty="0" err="1"/>
              <a:t>AdWords</a:t>
            </a:r>
            <a:r>
              <a:rPr lang="en-US" sz="1600" dirty="0"/>
              <a:t> stats</a:t>
            </a:r>
          </a:p>
          <a:p>
            <a:pPr lvl="1">
              <a:buFont typeface="Wingdings" pitchFamily="2" charset="2"/>
              <a:buChar char="§"/>
            </a:pPr>
            <a:r>
              <a:rPr lang="en-US" sz="1600" dirty="0" smtClean="0"/>
              <a:t>“Premiere” accounts</a:t>
            </a:r>
          </a:p>
          <a:p>
            <a:pPr marL="457200" lvl="1" indent="0">
              <a:buNone/>
            </a:pPr>
            <a:endParaRPr lang="en-US" sz="1600" dirty="0"/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Lower boundary: 9.92%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Higher boundary: 27.</a:t>
            </a:r>
            <a:r>
              <a:rPr lang="en-US" sz="2000" dirty="0" smtClean="0"/>
              <a:t>68</a:t>
            </a:r>
            <a:r>
              <a:rPr lang="en-US" sz="2400" dirty="0" smtClean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37313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Study 2: Call-back ratios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280428"/>
              </p:ext>
            </p:extLst>
          </p:nvPr>
        </p:nvGraphicFramePr>
        <p:xfrm>
          <a:off x="1835695" y="2348880"/>
          <a:ext cx="5472609" cy="2312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2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7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73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73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1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Gay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Straight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Muslim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Christian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21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Interview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invitations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10.65%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10.63%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10.92%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12.63%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21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Applications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1,071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1,025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1,026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1,061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696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Study 2: Call-back ratios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836712" y="72576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36712" y="392616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836712" y="666936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endParaRPr kumimoji="0" lang="en-GB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3752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7210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Figure 3. Field experiment: Callback rates by political leaning of the state. The confidence interval (CI)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683" y="1235456"/>
            <a:ext cx="4636633" cy="26572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3683" y="3945175"/>
            <a:ext cx="4636633" cy="281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46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Research\Papers\privacy-socnetwork\Christina_discrimination\Material-FB-profiles\IdrisProfileInfo\Profile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806450"/>
            <a:ext cx="7631113" cy="524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77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Study 2: Regressions (OLS), Religious orientation conditions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299727"/>
              </p:ext>
            </p:extLst>
          </p:nvPr>
        </p:nvGraphicFramePr>
        <p:xfrm>
          <a:off x="251519" y="1408176"/>
          <a:ext cx="8568952" cy="5243886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307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chemeClr val="tx1"/>
                          </a:solidFill>
                          <a:effectLst/>
                        </a:rPr>
                        <a:t>(1)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solidFill>
                            <a:schemeClr val="tx1"/>
                          </a:solidFill>
                          <a:effectLst/>
                        </a:rPr>
                        <a:t>(2)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solidFill>
                            <a:schemeClr val="tx1"/>
                          </a:solidFill>
                          <a:effectLst/>
                        </a:rPr>
                        <a:t>(3)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solidFill>
                            <a:schemeClr val="tx1"/>
                          </a:solidFill>
                          <a:effectLst/>
                        </a:rPr>
                        <a:t>(4)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solidFill>
                            <a:schemeClr val="tx1"/>
                          </a:solidFill>
                          <a:effectLst/>
                        </a:rPr>
                        <a:t>(5)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solidFill>
                            <a:schemeClr val="tx1"/>
                          </a:solidFill>
                          <a:effectLst/>
                        </a:rPr>
                        <a:t>(6)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7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chemeClr val="tx1"/>
                          </a:solidFill>
                          <a:effectLst/>
                        </a:rPr>
                        <a:t>State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chemeClr val="tx1"/>
                          </a:solidFill>
                          <a:effectLst/>
                        </a:rPr>
                        <a:t>County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chemeClr val="tx1"/>
                          </a:solidFill>
                          <a:effectLst/>
                        </a:rPr>
                        <a:t>State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chemeClr val="tx1"/>
                          </a:solidFill>
                          <a:effectLst/>
                        </a:rPr>
                        <a:t>County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chemeClr val="tx1"/>
                          </a:solidFill>
                          <a:effectLst/>
                        </a:rPr>
                        <a:t>State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chemeClr val="tx1"/>
                          </a:solidFill>
                          <a:effectLst/>
                        </a:rPr>
                        <a:t>County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4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chemeClr val="tx1"/>
                          </a:solidFill>
                          <a:effectLst/>
                        </a:rPr>
                        <a:t>Muslim candidate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chemeClr val="tx1"/>
                          </a:solidFill>
                          <a:effectLst/>
                        </a:rPr>
                        <a:t>-0.150</a:t>
                      </a:r>
                      <a:r>
                        <a:rPr lang="en-US" sz="1050" b="1" baseline="30000">
                          <a:solidFill>
                            <a:schemeClr val="tx1"/>
                          </a:solidFill>
                          <a:effectLst/>
                        </a:rPr>
                        <a:t>***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chemeClr val="tx1"/>
                          </a:solidFill>
                          <a:effectLst/>
                        </a:rPr>
                        <a:t>-0.145</a:t>
                      </a:r>
                      <a:r>
                        <a:rPr lang="en-US" sz="1050" b="1" baseline="30000">
                          <a:solidFill>
                            <a:schemeClr val="tx1"/>
                          </a:solidFill>
                          <a:effectLst/>
                        </a:rPr>
                        <a:t>**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chemeClr val="tx1"/>
                          </a:solidFill>
                          <a:effectLst/>
                        </a:rPr>
                        <a:t>-0.145</a:t>
                      </a:r>
                      <a:r>
                        <a:rPr lang="en-US" sz="1050" b="1" baseline="30000">
                          <a:solidFill>
                            <a:schemeClr val="tx1"/>
                          </a:solidFill>
                          <a:effectLst/>
                        </a:rPr>
                        <a:t>**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chemeClr val="tx1"/>
                          </a:solidFill>
                          <a:effectLst/>
                        </a:rPr>
                        <a:t>-0.180</a:t>
                      </a:r>
                      <a:r>
                        <a:rPr lang="en-US" sz="1050" b="1" baseline="30000">
                          <a:solidFill>
                            <a:schemeClr val="tx1"/>
                          </a:solidFill>
                          <a:effectLst/>
                        </a:rPr>
                        <a:t>**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chemeClr val="tx1"/>
                          </a:solidFill>
                          <a:effectLst/>
                        </a:rPr>
                        <a:t>-0.117</a:t>
                      </a:r>
                      <a:r>
                        <a:rPr lang="en-US" sz="1050" b="1" baseline="30000">
                          <a:solidFill>
                            <a:schemeClr val="tx1"/>
                          </a:solidFill>
                          <a:effectLst/>
                        </a:rPr>
                        <a:t>**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effectLst/>
                        </a:rPr>
                        <a:t>-0.166</a:t>
                      </a:r>
                      <a:r>
                        <a:rPr lang="en-US" sz="1050" b="1" baseline="30000" dirty="0">
                          <a:solidFill>
                            <a:schemeClr val="tx1"/>
                          </a:solidFill>
                          <a:effectLst/>
                        </a:rPr>
                        <a:t>**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7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chemeClr val="tx1"/>
                          </a:solidFill>
                          <a:effectLst/>
                        </a:rPr>
                        <a:t>(0.0572)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chemeClr val="tx1"/>
                          </a:solidFill>
                          <a:effectLst/>
                        </a:rPr>
                        <a:t>(0.0740)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chemeClr val="tx1"/>
                          </a:solidFill>
                          <a:effectLst/>
                        </a:rPr>
                        <a:t>(0.0568)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chemeClr val="tx1"/>
                          </a:solidFill>
                          <a:effectLst/>
                        </a:rPr>
                        <a:t>(0.0762)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chemeClr val="tx1"/>
                          </a:solidFill>
                          <a:effectLst/>
                        </a:rPr>
                        <a:t>(0.0571)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chemeClr val="tx1"/>
                          </a:solidFill>
                          <a:effectLst/>
                        </a:rPr>
                        <a:t>(0.0747)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07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4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chemeClr val="tx1"/>
                          </a:solidFill>
                          <a:effectLst/>
                        </a:rPr>
                        <a:t>Politically mixed area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chemeClr val="tx1"/>
                          </a:solidFill>
                          <a:effectLst/>
                        </a:rPr>
                        <a:t>-0.0423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chemeClr val="tx1"/>
                          </a:solidFill>
                          <a:effectLst/>
                        </a:rPr>
                        <a:t>-0.111</a:t>
                      </a:r>
                      <a:r>
                        <a:rPr lang="en-US" sz="1050" b="1" baseline="30000">
                          <a:solidFill>
                            <a:schemeClr val="tx1"/>
                          </a:solidFill>
                          <a:effectLst/>
                        </a:rPr>
                        <a:t>*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chemeClr val="tx1"/>
                          </a:solidFill>
                          <a:effectLst/>
                        </a:rPr>
                        <a:t>-0.0495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solidFill>
                            <a:schemeClr val="tx1"/>
                          </a:solidFill>
                          <a:effectLst/>
                        </a:rPr>
                        <a:t>-0.117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effectLst/>
                        </a:rPr>
                        <a:t>-0.0228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solidFill>
                            <a:schemeClr val="tx1"/>
                          </a:solidFill>
                          <a:effectLst/>
                        </a:rPr>
                        <a:t>-0.109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07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chemeClr val="tx1"/>
                          </a:solidFill>
                          <a:effectLst/>
                        </a:rPr>
                        <a:t>(0.0544)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chemeClr val="tx1"/>
                          </a:solidFill>
                          <a:effectLst/>
                        </a:rPr>
                        <a:t>(0.0673)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chemeClr val="tx1"/>
                          </a:solidFill>
                          <a:effectLst/>
                        </a:rPr>
                        <a:t>(0.0574)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solidFill>
                            <a:schemeClr val="tx1"/>
                          </a:solidFill>
                          <a:effectLst/>
                        </a:rPr>
                        <a:t>(0.0713)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chemeClr val="tx1"/>
                          </a:solidFill>
                          <a:effectLst/>
                        </a:rPr>
                        <a:t>(0.0571)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solidFill>
                            <a:schemeClr val="tx1"/>
                          </a:solidFill>
                          <a:effectLst/>
                        </a:rPr>
                        <a:t>(0.0700)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07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24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chemeClr val="tx1"/>
                          </a:solidFill>
                          <a:effectLst/>
                        </a:rPr>
                        <a:t>Democratic area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chemeClr val="tx1"/>
                          </a:solidFill>
                          <a:effectLst/>
                        </a:rPr>
                        <a:t>-0.0578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chemeClr val="tx1"/>
                          </a:solidFill>
                          <a:effectLst/>
                        </a:rPr>
                        <a:t>-0.108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chemeClr val="tx1"/>
                          </a:solidFill>
                          <a:effectLst/>
                        </a:rPr>
                        <a:t>-0.0642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solidFill>
                            <a:schemeClr val="tx1"/>
                          </a:solidFill>
                          <a:effectLst/>
                        </a:rPr>
                        <a:t>-0.124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chemeClr val="tx1"/>
                          </a:solidFill>
                          <a:effectLst/>
                        </a:rPr>
                        <a:t>-0.0290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solidFill>
                            <a:schemeClr val="tx1"/>
                          </a:solidFill>
                          <a:effectLst/>
                        </a:rPr>
                        <a:t>-0.122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07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chemeClr val="tx1"/>
                          </a:solidFill>
                          <a:effectLst/>
                        </a:rPr>
                        <a:t>(0.0547)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chemeClr val="tx1"/>
                          </a:solidFill>
                          <a:effectLst/>
                        </a:rPr>
                        <a:t>(0.0672)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chemeClr val="tx1"/>
                          </a:solidFill>
                          <a:effectLst/>
                        </a:rPr>
                        <a:t>(0.0720)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solidFill>
                            <a:schemeClr val="tx1"/>
                          </a:solidFill>
                          <a:effectLst/>
                        </a:rPr>
                        <a:t>(0.0782)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chemeClr val="tx1"/>
                          </a:solidFill>
                          <a:effectLst/>
                        </a:rPr>
                        <a:t>(0.0724)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solidFill>
                            <a:schemeClr val="tx1"/>
                          </a:solidFill>
                          <a:effectLst/>
                        </a:rPr>
                        <a:t>(0.0772)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07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76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tx1"/>
                          </a:solidFill>
                          <a:effectLst/>
                        </a:rPr>
                        <a:t>Muslim*Politically 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</a:rPr>
                        <a:t>mixed area</a:t>
                      </a: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chemeClr val="tx1"/>
                          </a:solidFill>
                          <a:effectLst/>
                        </a:rPr>
                        <a:t>0.129</a:t>
                      </a:r>
                      <a:r>
                        <a:rPr lang="en-US" sz="1050" b="1" baseline="30000">
                          <a:solidFill>
                            <a:schemeClr val="tx1"/>
                          </a:solidFill>
                          <a:effectLst/>
                        </a:rPr>
                        <a:t>**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effectLst/>
                        </a:rPr>
                        <a:t>0.130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chemeClr val="tx1"/>
                          </a:solidFill>
                          <a:effectLst/>
                        </a:rPr>
                        <a:t>0.125</a:t>
                      </a:r>
                      <a:r>
                        <a:rPr lang="en-US" sz="1050" b="1" baseline="30000">
                          <a:solidFill>
                            <a:schemeClr val="tx1"/>
                          </a:solidFill>
                          <a:effectLst/>
                        </a:rPr>
                        <a:t>**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solidFill>
                            <a:schemeClr val="tx1"/>
                          </a:solidFill>
                          <a:effectLst/>
                        </a:rPr>
                        <a:t>0.168</a:t>
                      </a:r>
                      <a:r>
                        <a:rPr lang="en-US" sz="1050" b="1" baseline="30000" dirty="0" smtClean="0">
                          <a:solidFill>
                            <a:schemeClr val="tx1"/>
                          </a:solidFill>
                          <a:effectLst/>
                        </a:rPr>
                        <a:t>**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chemeClr val="tx1"/>
                          </a:solidFill>
                          <a:effectLst/>
                        </a:rPr>
                        <a:t>0.0997</a:t>
                      </a:r>
                      <a:r>
                        <a:rPr lang="en-US" sz="1050" b="1" baseline="30000">
                          <a:solidFill>
                            <a:schemeClr val="tx1"/>
                          </a:solidFill>
                          <a:effectLst/>
                        </a:rPr>
                        <a:t>*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solidFill>
                            <a:schemeClr val="tx1"/>
                          </a:solidFill>
                          <a:effectLst/>
                        </a:rPr>
                        <a:t>0.161</a:t>
                      </a:r>
                      <a:r>
                        <a:rPr lang="en-US" sz="1050" b="1" baseline="30000" dirty="0" smtClean="0">
                          <a:solidFill>
                            <a:schemeClr val="tx1"/>
                          </a:solidFill>
                          <a:effectLst/>
                        </a:rPr>
                        <a:t>**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07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chemeClr val="tx1"/>
                          </a:solidFill>
                          <a:effectLst/>
                        </a:rPr>
                        <a:t>(0.0604)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chemeClr val="tx1"/>
                          </a:solidFill>
                          <a:effectLst/>
                        </a:rPr>
                        <a:t>(0.0791)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chemeClr val="tx1"/>
                          </a:solidFill>
                          <a:effectLst/>
                        </a:rPr>
                        <a:t>(0.0603)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solidFill>
                            <a:schemeClr val="tx1"/>
                          </a:solidFill>
                          <a:effectLst/>
                        </a:rPr>
                        <a:t>(0.0807)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chemeClr val="tx1"/>
                          </a:solidFill>
                          <a:effectLst/>
                        </a:rPr>
                        <a:t>(0.0604)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solidFill>
                            <a:schemeClr val="tx1"/>
                          </a:solidFill>
                          <a:effectLst/>
                        </a:rPr>
                        <a:t>(0.0793)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07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976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tx1"/>
                          </a:solidFill>
                          <a:effectLst/>
                        </a:rPr>
                        <a:t>Muslim*Democratic 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</a:rPr>
                        <a:t>area</a:t>
                      </a: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chemeClr val="tx1"/>
                          </a:solidFill>
                          <a:effectLst/>
                        </a:rPr>
                        <a:t>0.152</a:t>
                      </a:r>
                      <a:r>
                        <a:rPr lang="en-US" sz="1050" b="1" baseline="30000">
                          <a:solidFill>
                            <a:schemeClr val="tx1"/>
                          </a:solidFill>
                          <a:effectLst/>
                        </a:rPr>
                        <a:t>**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chemeClr val="tx1"/>
                          </a:solidFill>
                          <a:effectLst/>
                        </a:rPr>
                        <a:t>0.148</a:t>
                      </a:r>
                      <a:r>
                        <a:rPr lang="en-US" sz="1050" b="1" baseline="30000">
                          <a:solidFill>
                            <a:schemeClr val="tx1"/>
                          </a:solidFill>
                          <a:effectLst/>
                        </a:rPr>
                        <a:t>*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chemeClr val="tx1"/>
                          </a:solidFill>
                          <a:effectLst/>
                        </a:rPr>
                        <a:t>0.146</a:t>
                      </a:r>
                      <a:r>
                        <a:rPr lang="en-US" sz="1050" b="1" baseline="30000">
                          <a:solidFill>
                            <a:schemeClr val="tx1"/>
                          </a:solidFill>
                          <a:effectLst/>
                        </a:rPr>
                        <a:t>**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solidFill>
                            <a:schemeClr val="tx1"/>
                          </a:solidFill>
                          <a:effectLst/>
                        </a:rPr>
                        <a:t>0.183</a:t>
                      </a:r>
                      <a:r>
                        <a:rPr lang="en-US" sz="1050" b="1" baseline="30000" dirty="0" smtClean="0">
                          <a:solidFill>
                            <a:schemeClr val="tx1"/>
                          </a:solidFill>
                          <a:effectLst/>
                        </a:rPr>
                        <a:t>**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chemeClr val="tx1"/>
                          </a:solidFill>
                          <a:effectLst/>
                        </a:rPr>
                        <a:t>0.115</a:t>
                      </a:r>
                      <a:r>
                        <a:rPr lang="en-US" sz="1050" b="1" baseline="30000">
                          <a:solidFill>
                            <a:schemeClr val="tx1"/>
                          </a:solidFill>
                          <a:effectLst/>
                        </a:rPr>
                        <a:t>*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solidFill>
                            <a:schemeClr val="tx1"/>
                          </a:solidFill>
                          <a:effectLst/>
                        </a:rPr>
                        <a:t>0.167</a:t>
                      </a:r>
                      <a:r>
                        <a:rPr lang="en-US" sz="1050" b="1" baseline="30000" dirty="0" smtClean="0">
                          <a:solidFill>
                            <a:schemeClr val="tx1"/>
                          </a:solidFill>
                          <a:effectLst/>
                        </a:rPr>
                        <a:t>**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07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chemeClr val="tx1"/>
                          </a:solidFill>
                          <a:effectLst/>
                        </a:rPr>
                        <a:t>(0.0611)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effectLst/>
                        </a:rPr>
                        <a:t>(0.0771)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chemeClr val="tx1"/>
                          </a:solidFill>
                          <a:effectLst/>
                        </a:rPr>
                        <a:t>(0.0608)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solidFill>
                            <a:schemeClr val="tx1"/>
                          </a:solidFill>
                          <a:effectLst/>
                        </a:rPr>
                        <a:t>(0.0793)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chemeClr val="tx1"/>
                          </a:solidFill>
                          <a:effectLst/>
                        </a:rPr>
                        <a:t>(0.0613)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solidFill>
                            <a:schemeClr val="tx1"/>
                          </a:solidFill>
                          <a:effectLst/>
                        </a:rPr>
                        <a:t>(0.0778)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07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624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State fixed</a:t>
                      </a:r>
                      <a:r>
                        <a:rPr lang="en-US" sz="1000" b="1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effects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261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Geo controls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1050" b="1" dirty="0" smtClean="0">
                          <a:solidFill>
                            <a:schemeClr val="tx1"/>
                          </a:solidFill>
                          <a:effectLst/>
                        </a:rPr>
                        <a:t>YES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solidFill>
                            <a:schemeClr val="tx1"/>
                          </a:solidFill>
                          <a:effectLst/>
                        </a:rPr>
                        <a:t>YES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557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Job/Firm</a:t>
                      </a:r>
                      <a:r>
                        <a:rPr lang="en-US" sz="1000" b="1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controls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solidFill>
                            <a:schemeClr val="tx1"/>
                          </a:solidFill>
                          <a:effectLst/>
                        </a:rPr>
                        <a:t>YES 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307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152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00" b="1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Observations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2,087</a:t>
                      </a:r>
                      <a:endParaRPr kumimoji="0" lang="en-US" sz="10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1,703</a:t>
                      </a:r>
                      <a:endParaRPr kumimoji="0" lang="en-US" sz="10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2,039</a:t>
                      </a:r>
                      <a:endParaRPr kumimoji="0" lang="en-US" sz="10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1,692</a:t>
                      </a:r>
                      <a:endParaRPr kumimoji="0" lang="en-US" sz="10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2,039</a:t>
                      </a:r>
                      <a:endParaRPr kumimoji="0" lang="en-US" sz="10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1,692</a:t>
                      </a:r>
                      <a:endParaRPr kumimoji="0" lang="en-US" sz="10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307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00" b="1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0.031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00" b="1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0.042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0.038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0.074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764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2: </a:t>
            </a:r>
            <a:r>
              <a:rPr lang="en-US" dirty="0"/>
              <a:t>Robustness checks	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625609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Results robust to: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OSL/</a:t>
            </a:r>
            <a:r>
              <a:rPr lang="en-US" dirty="0" err="1" smtClean="0"/>
              <a:t>probit</a:t>
            </a:r>
            <a:r>
              <a:rPr lang="en-US" dirty="0" smtClean="0"/>
              <a:t> specifications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n-US" dirty="0"/>
              <a:t>Different </a:t>
            </a:r>
            <a:r>
              <a:rPr lang="en-US" dirty="0" smtClean="0"/>
              <a:t>categorizations </a:t>
            </a:r>
            <a:r>
              <a:rPr lang="en-US" dirty="0"/>
              <a:t>of states/counties by </a:t>
            </a:r>
            <a:r>
              <a:rPr lang="en-US" dirty="0" smtClean="0"/>
              <a:t>political leaning</a:t>
            </a:r>
          </a:p>
          <a:p>
            <a:pPr lvl="2">
              <a:lnSpc>
                <a:spcPct val="100000"/>
              </a:lnSpc>
              <a:buFont typeface="Wingdings" pitchFamily="2" charset="2"/>
              <a:buChar char="§"/>
            </a:pPr>
            <a:r>
              <a:rPr lang="en-US" dirty="0" smtClean="0"/>
              <a:t>Presidential elections</a:t>
            </a:r>
          </a:p>
          <a:p>
            <a:pPr lvl="2">
              <a:lnSpc>
                <a:spcPct val="100000"/>
              </a:lnSpc>
              <a:buFont typeface="Wingdings" pitchFamily="2" charset="2"/>
              <a:buChar char="§"/>
            </a:pPr>
            <a:r>
              <a:rPr lang="en-US" dirty="0"/>
              <a:t>Gallup 2012 political </a:t>
            </a:r>
            <a:r>
              <a:rPr lang="en-US" dirty="0" smtClean="0"/>
              <a:t>ideology survey</a:t>
            </a:r>
          </a:p>
          <a:p>
            <a:pPr lvl="2">
              <a:lnSpc>
                <a:spcPct val="100000"/>
              </a:lnSpc>
              <a:buFont typeface="Wingdings" pitchFamily="2" charset="2"/>
              <a:buChar char="§"/>
            </a:pPr>
            <a:r>
              <a:rPr lang="en-US" dirty="0" smtClean="0"/>
              <a:t>Gallup </a:t>
            </a:r>
            <a:r>
              <a:rPr lang="en-US" dirty="0"/>
              <a:t>2012 </a:t>
            </a:r>
            <a:r>
              <a:rPr lang="en-US" dirty="0" smtClean="0"/>
              <a:t>political </a:t>
            </a:r>
            <a:r>
              <a:rPr lang="en-US" dirty="0"/>
              <a:t>party </a:t>
            </a:r>
            <a:r>
              <a:rPr lang="en-US" dirty="0" smtClean="0"/>
              <a:t>ID survey</a:t>
            </a:r>
          </a:p>
          <a:p>
            <a:pPr lvl="2">
              <a:lnSpc>
                <a:spcPct val="100000"/>
              </a:lnSpc>
              <a:buFont typeface="Wingdings" pitchFamily="2" charset="2"/>
              <a:buChar char="§"/>
            </a:pPr>
            <a:r>
              <a:rPr lang="en-US" dirty="0" smtClean="0"/>
              <a:t>Union sets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HQ location vs job location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Taking 1 state off regression at a time</a:t>
            </a:r>
            <a:endParaRPr lang="en-US" dirty="0"/>
          </a:p>
          <a:p>
            <a:pPr lvl="1"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8700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496855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Online experiment provides some self-report evidence of discriminatory biases along traits we manipulated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Field experiment suggests a minority of U.S. employers actually search (at least, for the job types we applied to)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Hence, overall impact of manipulated traits is small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However, significant when controlling for state political orientation </a:t>
            </a:r>
            <a:endParaRPr lang="en-US" dirty="0"/>
          </a:p>
          <a:p>
            <a:pPr>
              <a:buFont typeface="Wingdings" pitchFamily="2" charset="2"/>
              <a:buChar char="§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0570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496855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CMU RAs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National </a:t>
            </a:r>
            <a:r>
              <a:rPr lang="en-US" dirty="0"/>
              <a:t>Science Foundation under Grant </a:t>
            </a:r>
            <a:r>
              <a:rPr lang="en-US" dirty="0" smtClean="0"/>
              <a:t>CNS-1012763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Carnegie </a:t>
            </a:r>
            <a:r>
              <a:rPr lang="en-US" dirty="0"/>
              <a:t>Mellon </a:t>
            </a:r>
            <a:r>
              <a:rPr lang="en-US" dirty="0" smtClean="0"/>
              <a:t>CyLab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TRUST </a:t>
            </a:r>
            <a:r>
              <a:rPr lang="en-US" dirty="0"/>
              <a:t>(Team for Research in Ubiquitous Secure </a:t>
            </a:r>
            <a:r>
              <a:rPr lang="en-US" dirty="0" smtClean="0"/>
              <a:t>Technology)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IWT </a:t>
            </a:r>
            <a:r>
              <a:rPr lang="en-US" dirty="0"/>
              <a:t>SBO Project on Security and Privacy for Online Social Networks (SPION</a:t>
            </a:r>
            <a:r>
              <a:rPr lang="en-US" dirty="0" smtClean="0"/>
              <a:t>)</a:t>
            </a:r>
            <a:endParaRPr lang="en-US" dirty="0"/>
          </a:p>
          <a:p>
            <a:pPr>
              <a:buFont typeface="Wingdings" pitchFamily="2" charset="2"/>
              <a:buChar char="§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9303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600" dirty="0"/>
              <a:t>Google/Bing: </a:t>
            </a:r>
            <a:r>
              <a:rPr lang="en-US" sz="2600" dirty="0">
                <a:solidFill>
                  <a:srgbClr val="FFFF00"/>
                </a:solidFill>
              </a:rPr>
              <a:t>economics privacy</a:t>
            </a:r>
          </a:p>
          <a:p>
            <a:pPr>
              <a:lnSpc>
                <a:spcPct val="200000"/>
              </a:lnSpc>
            </a:pPr>
            <a:r>
              <a:rPr lang="en-US" sz="2600" dirty="0" smtClean="0"/>
              <a:t>Visit: </a:t>
            </a:r>
            <a:r>
              <a:rPr lang="en-US" sz="2600" dirty="0" smtClean="0">
                <a:solidFill>
                  <a:srgbClr val="FFFF00"/>
                </a:solidFill>
              </a:rPr>
              <a:t>http</a:t>
            </a:r>
            <a:r>
              <a:rPr lang="en-US" sz="2600" dirty="0">
                <a:solidFill>
                  <a:srgbClr val="FFFF00"/>
                </a:solidFill>
              </a:rPr>
              <a:t>://www.heinz.cmu.edu/~acquisti/economics-privacy.htm </a:t>
            </a:r>
          </a:p>
          <a:p>
            <a:pPr>
              <a:lnSpc>
                <a:spcPct val="200000"/>
              </a:lnSpc>
            </a:pPr>
            <a:r>
              <a:rPr lang="en-US" sz="2600" dirty="0"/>
              <a:t>Email: </a:t>
            </a:r>
            <a:r>
              <a:rPr lang="en-US" sz="2600" dirty="0" smtClean="0">
                <a:solidFill>
                  <a:srgbClr val="FFFF00"/>
                </a:solidFill>
              </a:rPr>
              <a:t>acquisti@andrew.cmu.edu</a:t>
            </a:r>
            <a:endParaRPr lang="en-US" sz="2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86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09600"/>
            <a:ext cx="436245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Brace 4"/>
          <p:cNvSpPr/>
          <p:nvPr/>
        </p:nvSpPr>
        <p:spPr>
          <a:xfrm>
            <a:off x="5334050" y="1412776"/>
            <a:ext cx="750118" cy="4834813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100666" y="3615407"/>
            <a:ext cx="1855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Randomized</a:t>
            </a:r>
          </a:p>
        </p:txBody>
      </p:sp>
      <p:sp>
        <p:nvSpPr>
          <p:cNvPr id="9" name="Right Brace 8"/>
          <p:cNvSpPr/>
          <p:nvPr/>
        </p:nvSpPr>
        <p:spPr>
          <a:xfrm>
            <a:off x="5334050" y="620689"/>
            <a:ext cx="750118" cy="648072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100666" y="764704"/>
            <a:ext cx="1855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Manipulated</a:t>
            </a:r>
          </a:p>
        </p:txBody>
      </p:sp>
    </p:spTree>
    <p:extLst>
      <p:ext uri="{BB962C8B-B14F-4D97-AF65-F5344CB8AC3E}">
        <p14:creationId xmlns:p14="http://schemas.microsoft.com/office/powerpoint/2010/main" val="299929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 animBg="1"/>
      <p:bldP spid="1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07505" y="188640"/>
          <a:ext cx="8945021" cy="65527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4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4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4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42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42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68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77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42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342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841200">
                <a:tc gridSpan="9">
                  <a:txBody>
                    <a:bodyPr/>
                    <a:lstStyle/>
                    <a:p>
                      <a:pPr marR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cap="small" spc="-5" dirty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endParaRPr lang="en-US" sz="800" cap="small" spc="-5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R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cap="small" spc="-5" dirty="0" smtClean="0">
                          <a:solidFill>
                            <a:schemeClr val="tx1"/>
                          </a:solidFill>
                          <a:effectLst/>
                        </a:rPr>
                        <a:t>Table </a:t>
                      </a:r>
                      <a:r>
                        <a:rPr lang="en-US" sz="2000" b="1" cap="small" spc="-5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en-US" sz="2000" b="1" cap="small" spc="-5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cap="small" spc="-5" dirty="0">
                          <a:solidFill>
                            <a:schemeClr val="tx1"/>
                          </a:solidFill>
                          <a:effectLst/>
                        </a:rPr>
                        <a:t>– Manipulation </a:t>
                      </a:r>
                      <a:r>
                        <a:rPr lang="en-US" sz="2000" b="1" cap="small" spc="-5" dirty="0" smtClean="0">
                          <a:solidFill>
                            <a:schemeClr val="tx1"/>
                          </a:solidFill>
                          <a:effectLst/>
                        </a:rPr>
                        <a:t>Checks</a:t>
                      </a:r>
                      <a:endParaRPr lang="en-US" sz="2000" b="1" cap="small" spc="-5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R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cap="small" spc="-5" dirty="0">
                          <a:solidFill>
                            <a:schemeClr val="tx1"/>
                          </a:solidFill>
                          <a:effectLst/>
                        </a:rPr>
                        <a:t>H0: Frequencies of Three Belief Response Categories do not </a:t>
                      </a:r>
                      <a:r>
                        <a:rPr lang="en-US" sz="1600" b="1" cap="small" spc="-5" dirty="0" smtClean="0">
                          <a:solidFill>
                            <a:schemeClr val="tx1"/>
                          </a:solidFill>
                          <a:effectLst/>
                        </a:rPr>
                        <a:t>differ (</a:t>
                      </a:r>
                      <a:r>
                        <a:rPr lang="en-US" sz="1600" b="1" cap="small" spc="-5" smtClean="0">
                          <a:solidFill>
                            <a:schemeClr val="tx1"/>
                          </a:solidFill>
                          <a:effectLst/>
                        </a:rPr>
                        <a:t>p-values</a:t>
                      </a:r>
                      <a:r>
                        <a:rPr lang="en-US" sz="1600" b="1" cap="small" spc="-5" baseline="0" smtClean="0">
                          <a:solidFill>
                            <a:schemeClr val="tx1"/>
                          </a:solidFill>
                          <a:effectLst/>
                        </a:rPr>
                        <a:t> reported)</a:t>
                      </a:r>
                      <a:endParaRPr lang="en-US" sz="1050" b="1" cap="small" spc="-5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sto MT"/>
                        <a:cs typeface="TimesLTStd-Roman"/>
                      </a:endParaRPr>
                    </a:p>
                  </a:txBody>
                  <a:tcPr marL="68086" marR="6808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3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sto MT"/>
                        <a:cs typeface="TimesLTStd-Roman"/>
                      </a:endParaRPr>
                    </a:p>
                  </a:txBody>
                  <a:tcPr marL="68086" marR="68086" marT="0" marB="0" anchor="ctr"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i="1" dirty="0" smtClean="0">
                          <a:solidFill>
                            <a:schemeClr val="tx1"/>
                          </a:solidFill>
                          <a:effectLst/>
                        </a:rPr>
                        <a:t>BELIEFS</a:t>
                      </a:r>
                      <a:endParaRPr lang="en-US" sz="1500" b="1" i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sto MT"/>
                        <a:cs typeface="TimesLTStd-Roman"/>
                      </a:endParaRPr>
                    </a:p>
                  </a:txBody>
                  <a:tcPr marL="68086" marR="68086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81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i="1" dirty="0" smtClean="0">
                          <a:solidFill>
                            <a:schemeClr val="tx1"/>
                          </a:solidFill>
                          <a:effectLst/>
                        </a:rPr>
                        <a:t>CONDITIONS</a:t>
                      </a:r>
                      <a:endParaRPr lang="en-US" sz="1500" i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sto MT"/>
                        <a:cs typeface="TimesLTStd-Roman"/>
                      </a:endParaRPr>
                    </a:p>
                  </a:txBody>
                  <a:tcPr marL="68086" marR="680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effectLst/>
                        </a:rPr>
                        <a:t>Gay/</a:t>
                      </a:r>
                      <a:endParaRPr lang="en-US" sz="13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effectLst/>
                        </a:rPr>
                        <a:t>Straight</a:t>
                      </a:r>
                      <a:endParaRPr lang="en-US" sz="13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086" marR="680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effectLst/>
                        </a:rPr>
                        <a:t>Muslim/</a:t>
                      </a:r>
                      <a:endParaRPr lang="en-US" sz="13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effectLst/>
                        </a:rPr>
                        <a:t>Christian</a:t>
                      </a:r>
                      <a:endParaRPr lang="en-US" sz="13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086" marR="680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effectLst/>
                        </a:rPr>
                        <a:t>Kids/</a:t>
                      </a:r>
                      <a:endParaRPr lang="en-US" sz="13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 err="1" smtClean="0">
                          <a:solidFill>
                            <a:schemeClr val="tx1"/>
                          </a:solidFill>
                          <a:effectLst/>
                        </a:rPr>
                        <a:t>NoKids</a:t>
                      </a:r>
                      <a:endParaRPr lang="en-US" sz="13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086" marR="680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effectLst/>
                        </a:rPr>
                        <a:t>Unprofessional/Professional</a:t>
                      </a:r>
                      <a:endParaRPr lang="en-US" sz="13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086" marR="680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effectLst/>
                        </a:rPr>
                        <a:t>Female/</a:t>
                      </a:r>
                      <a:endParaRPr lang="en-US" sz="13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effectLst/>
                        </a:rPr>
                        <a:t>Male</a:t>
                      </a:r>
                      <a:endParaRPr lang="en-US" sz="13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086" marR="680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50" b="1" dirty="0" smtClean="0">
                          <a:solidFill>
                            <a:schemeClr val="tx1"/>
                          </a:solidFill>
                          <a:effectLst/>
                        </a:rPr>
                        <a:t>Attractive/</a:t>
                      </a:r>
                      <a:endParaRPr lang="en-US" sz="125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50" b="1" dirty="0" smtClean="0">
                          <a:solidFill>
                            <a:schemeClr val="tx1"/>
                          </a:solidFill>
                          <a:effectLst/>
                        </a:rPr>
                        <a:t>Unattractive</a:t>
                      </a:r>
                      <a:endParaRPr lang="en-US" sz="12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086" marR="680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effectLst/>
                        </a:rPr>
                        <a:t>Married/</a:t>
                      </a:r>
                      <a:endParaRPr lang="en-US" sz="13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chemeClr val="tx1"/>
                          </a:solidFill>
                          <a:effectLst/>
                        </a:rPr>
                        <a:t>Single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3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sto MT"/>
                        <a:cs typeface="TimesLTStd-Roman"/>
                      </a:endParaRPr>
                    </a:p>
                  </a:txBody>
                  <a:tcPr marL="68086" marR="680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effectLst/>
                        </a:rPr>
                        <a:t>Caucasian/</a:t>
                      </a:r>
                      <a:endParaRPr lang="en-US" sz="13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chemeClr val="tx1"/>
                          </a:solidFill>
                          <a:effectLst/>
                        </a:rPr>
                        <a:t>African </a:t>
                      </a:r>
                      <a:r>
                        <a:rPr lang="en-US" sz="1300" b="1" dirty="0" smtClean="0">
                          <a:solidFill>
                            <a:schemeClr val="tx1"/>
                          </a:solidFill>
                          <a:effectLst/>
                        </a:rPr>
                        <a:t>American</a:t>
                      </a:r>
                      <a:endParaRPr lang="en-US" sz="13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086" marR="68086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1951">
                <a:tc gridSpan="9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3530" algn="dec"/>
                        </a:tabLst>
                      </a:pPr>
                      <a:r>
                        <a:rPr lang="en-US" sz="1500" u="sng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r>
                        <a:rPr lang="en-US" sz="1500" u="sng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FACEBOOK LINK PROVIDED</a:t>
                      </a:r>
                      <a:endParaRPr lang="en-US" sz="1500" u="sng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sto MT"/>
                        <a:cs typeface="TimesLTStd-Roman"/>
                      </a:endParaRPr>
                    </a:p>
                  </a:txBody>
                  <a:tcPr marL="68086" marR="68086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45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Gay/Straight </a:t>
                      </a:r>
                    </a:p>
                  </a:txBody>
                  <a:tcPr marL="68086" marR="6808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3530" algn="dec"/>
                        </a:tabLs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0.515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sto MT"/>
                        <a:cs typeface="TimesLTStd-Roman"/>
                      </a:endParaRPr>
                    </a:p>
                  </a:txBody>
                  <a:tcPr marL="68086" marR="6808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3530" algn="dec"/>
                        </a:tabLs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0.129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sto MT"/>
                        <a:cs typeface="TimesLTStd-Roman"/>
                      </a:endParaRPr>
                    </a:p>
                  </a:txBody>
                  <a:tcPr marL="68086" marR="6808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3530" algn="dec"/>
                        </a:tabLs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0.424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sto MT"/>
                        <a:cs typeface="TimesLTStd-Roman"/>
                      </a:endParaRPr>
                    </a:p>
                  </a:txBody>
                  <a:tcPr marL="68086" marR="6808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3530" algn="dec"/>
                        </a:tabLs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0.878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sto MT"/>
                        <a:cs typeface="TimesLTStd-Roman"/>
                      </a:endParaRPr>
                    </a:p>
                  </a:txBody>
                  <a:tcPr marL="68086" marR="6808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3530" algn="dec"/>
                        </a:tabLs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0.083*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sto MT"/>
                        <a:cs typeface="TimesLTStd-Roman"/>
                      </a:endParaRPr>
                    </a:p>
                  </a:txBody>
                  <a:tcPr marL="68086" marR="6808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3530" algn="dec"/>
                        </a:tabLs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1.000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sto MT"/>
                        <a:cs typeface="TimesLTStd-Roman"/>
                      </a:endParaRPr>
                    </a:p>
                  </a:txBody>
                  <a:tcPr marL="68086" marR="6808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3530" algn="dec"/>
                        </a:tabLs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0.236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sto MT"/>
                        <a:cs typeface="TimesLTStd-Roman"/>
                      </a:endParaRPr>
                    </a:p>
                  </a:txBody>
                  <a:tcPr marL="68086" marR="6808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3530" algn="dec"/>
                        </a:tabLs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0.520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sto MT"/>
                        <a:cs typeface="TimesLTStd-Roman"/>
                      </a:endParaRPr>
                    </a:p>
                  </a:txBody>
                  <a:tcPr marL="68086" marR="68086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245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Muslim/Christian </a:t>
                      </a:r>
                    </a:p>
                  </a:txBody>
                  <a:tcPr marL="68086" marR="6808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3530" algn="dec"/>
                        </a:tabLs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</a:rPr>
                        <a:t>0.524</a:t>
                      </a:r>
                      <a:endParaRPr lang="en-US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Calisto MT"/>
                        <a:cs typeface="TimesLTStd-Roman"/>
                      </a:endParaRPr>
                    </a:p>
                  </a:txBody>
                  <a:tcPr marL="68086" marR="6808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3530" algn="dec"/>
                        </a:tabLs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0.820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sto MT"/>
                        <a:cs typeface="TimesLTStd-Roman"/>
                      </a:endParaRPr>
                    </a:p>
                  </a:txBody>
                  <a:tcPr marL="68086" marR="6808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3530" algn="dec"/>
                        </a:tabLs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0.403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sto MT"/>
                        <a:cs typeface="TimesLTStd-Roman"/>
                      </a:endParaRPr>
                    </a:p>
                  </a:txBody>
                  <a:tcPr marL="68086" marR="6808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3530" algn="dec"/>
                        </a:tabLs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0.465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sto MT"/>
                        <a:cs typeface="TimesLTStd-Roman"/>
                      </a:endParaRPr>
                    </a:p>
                  </a:txBody>
                  <a:tcPr marL="68086" marR="6808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3530" algn="dec"/>
                        </a:tabLs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</a:rPr>
                        <a:t>0.104</a:t>
                      </a:r>
                      <a:endParaRPr lang="en-US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Calisto MT"/>
                        <a:cs typeface="TimesLTStd-Roman"/>
                      </a:endParaRPr>
                    </a:p>
                  </a:txBody>
                  <a:tcPr marL="68086" marR="6808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3530" algn="dec"/>
                        </a:tabLs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</a:rPr>
                        <a:t>0.717</a:t>
                      </a:r>
                      <a:endParaRPr lang="en-US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Calisto MT"/>
                        <a:cs typeface="TimesLTStd-Roman"/>
                      </a:endParaRPr>
                    </a:p>
                  </a:txBody>
                  <a:tcPr marL="68086" marR="6808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3530" algn="dec"/>
                        </a:tabLs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0.297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sto MT"/>
                        <a:cs typeface="TimesLTStd-Roman"/>
                      </a:endParaRPr>
                    </a:p>
                  </a:txBody>
                  <a:tcPr marL="68086" marR="6808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3530" algn="dec"/>
                        </a:tabLs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0.194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sto MT"/>
                        <a:cs typeface="TimesLTStd-Roman"/>
                      </a:endParaRPr>
                    </a:p>
                  </a:txBody>
                  <a:tcPr marL="68086" marR="68086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245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Has kids/No kids </a:t>
                      </a:r>
                    </a:p>
                  </a:txBody>
                  <a:tcPr marL="68086" marR="6808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3530" algn="dec"/>
                        </a:tabLs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</a:rPr>
                        <a:t>0.006***</a:t>
                      </a:r>
                      <a:endParaRPr lang="en-US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Calisto MT"/>
                        <a:cs typeface="TimesLTStd-Roman"/>
                      </a:endParaRPr>
                    </a:p>
                  </a:txBody>
                  <a:tcPr marL="68086" marR="6808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3530" algn="dec"/>
                        </a:tabLs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0.180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sto MT"/>
                        <a:cs typeface="TimesLTStd-Roman"/>
                      </a:endParaRPr>
                    </a:p>
                  </a:txBody>
                  <a:tcPr marL="68086" marR="6808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3530" algn="dec"/>
                        </a:tabLs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0.560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sto MT"/>
                        <a:cs typeface="TimesLTStd-Roman"/>
                      </a:endParaRPr>
                    </a:p>
                  </a:txBody>
                  <a:tcPr marL="68086" marR="6808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3530" algn="dec"/>
                        </a:tabLs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0.841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sto MT"/>
                        <a:cs typeface="TimesLTStd-Roman"/>
                      </a:endParaRPr>
                    </a:p>
                  </a:txBody>
                  <a:tcPr marL="68086" marR="6808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3530" algn="dec"/>
                        </a:tabLs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0.174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sto MT"/>
                        <a:cs typeface="TimesLTStd-Roman"/>
                      </a:endParaRPr>
                    </a:p>
                  </a:txBody>
                  <a:tcPr marL="68086" marR="6808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3530" algn="dec"/>
                        </a:tabLs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0.001***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sto MT"/>
                        <a:cs typeface="TimesLTStd-Roman"/>
                      </a:endParaRPr>
                    </a:p>
                  </a:txBody>
                  <a:tcPr marL="68086" marR="6808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3530" algn="dec"/>
                        </a:tabLs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</a:rPr>
                        <a:t>0.054*</a:t>
                      </a:r>
                      <a:endParaRPr lang="en-US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Calisto MT"/>
                        <a:cs typeface="TimesLTStd-Roman"/>
                      </a:endParaRPr>
                    </a:p>
                  </a:txBody>
                  <a:tcPr marL="68086" marR="6808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3530" algn="dec"/>
                        </a:tabLs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0.106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sto MT"/>
                        <a:cs typeface="TimesLTStd-Roman"/>
                      </a:endParaRPr>
                    </a:p>
                  </a:txBody>
                  <a:tcPr marL="68086" marR="68086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195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chemeClr val="tx1"/>
                          </a:solidFill>
                          <a:effectLst/>
                        </a:rPr>
                        <a:t>Unprofessional/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chemeClr val="tx1"/>
                          </a:solidFill>
                          <a:effectLst/>
                        </a:rPr>
                        <a:t>Professional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sto MT"/>
                        <a:cs typeface="TimesLTStd-Roman"/>
                      </a:endParaRPr>
                    </a:p>
                  </a:txBody>
                  <a:tcPr marL="68086" marR="6808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3530" algn="dec"/>
                        </a:tabLs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</a:rPr>
                        <a:t>0.995</a:t>
                      </a:r>
                      <a:endParaRPr lang="en-US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Calisto MT"/>
                        <a:cs typeface="TimesLTStd-Roman"/>
                      </a:endParaRPr>
                    </a:p>
                  </a:txBody>
                  <a:tcPr marL="68086" marR="6808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3530" algn="dec"/>
                        </a:tabLs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</a:rPr>
                        <a:t>0.485</a:t>
                      </a:r>
                      <a:endParaRPr lang="en-US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Calisto MT"/>
                        <a:cs typeface="TimesLTStd-Roman"/>
                      </a:endParaRPr>
                    </a:p>
                  </a:txBody>
                  <a:tcPr marL="68086" marR="6808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3530" algn="dec"/>
                        </a:tabLs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0.307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sto MT"/>
                        <a:cs typeface="TimesLTStd-Roman"/>
                      </a:endParaRPr>
                    </a:p>
                  </a:txBody>
                  <a:tcPr marL="68086" marR="6808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3530" algn="dec"/>
                        </a:tabLs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</a:rPr>
                        <a:t>0.460</a:t>
                      </a:r>
                      <a:endParaRPr lang="en-US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Calisto MT"/>
                        <a:cs typeface="TimesLTStd-Roman"/>
                      </a:endParaRPr>
                    </a:p>
                  </a:txBody>
                  <a:tcPr marL="68086" marR="6808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3530" algn="dec"/>
                        </a:tabLs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</a:rPr>
                        <a:t>0.895</a:t>
                      </a:r>
                      <a:endParaRPr lang="en-US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Calisto MT"/>
                        <a:cs typeface="TimesLTStd-Roman"/>
                      </a:endParaRPr>
                    </a:p>
                  </a:txBody>
                  <a:tcPr marL="68086" marR="6808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3530" algn="dec"/>
                        </a:tabLs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0.065*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sto MT"/>
                        <a:cs typeface="TimesLTStd-Roman"/>
                      </a:endParaRPr>
                    </a:p>
                  </a:txBody>
                  <a:tcPr marL="68086" marR="6808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3530" algn="dec"/>
                        </a:tabLs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0.437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sto MT"/>
                        <a:cs typeface="TimesLTStd-Roman"/>
                      </a:endParaRPr>
                    </a:p>
                  </a:txBody>
                  <a:tcPr marL="68086" marR="6808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3530" algn="dec"/>
                        </a:tabLs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0.247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sto MT"/>
                        <a:cs typeface="TimesLTStd-Roman"/>
                      </a:endParaRPr>
                    </a:p>
                  </a:txBody>
                  <a:tcPr marL="68086" marR="68086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7720">
                <a:tc gridSpan="9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3530" algn="dec"/>
                        </a:tabLst>
                      </a:pPr>
                      <a:r>
                        <a:rPr lang="en-US" sz="1500" u="sng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FACEBOOK LINK PROVIDED</a:t>
                      </a:r>
                      <a:endParaRPr lang="en-US" sz="1500" u="sng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sto MT"/>
                        <a:cs typeface="TimesLTStd-Roman"/>
                      </a:endParaRPr>
                    </a:p>
                  </a:txBody>
                  <a:tcPr marL="68086" marR="68086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245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Gay/Straight </a:t>
                      </a:r>
                    </a:p>
                  </a:txBody>
                  <a:tcPr marL="68086" marR="6808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3530" algn="dec"/>
                        </a:tabLs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0.000***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sto MT"/>
                        <a:cs typeface="TimesLTStd-Roman"/>
                      </a:endParaRPr>
                    </a:p>
                  </a:txBody>
                  <a:tcPr marL="68086" marR="6808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3530" algn="dec"/>
                        </a:tabLs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0.000***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sto MT"/>
                        <a:cs typeface="TimesLTStd-Roman"/>
                      </a:endParaRPr>
                    </a:p>
                  </a:txBody>
                  <a:tcPr marL="68086" marR="6808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3530" algn="dec"/>
                        </a:tabLs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0.434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sto MT"/>
                        <a:cs typeface="TimesLTStd-Roman"/>
                      </a:endParaRPr>
                    </a:p>
                  </a:txBody>
                  <a:tcPr marL="68086" marR="6808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3530" algn="dec"/>
                        </a:tabLs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0.211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sto MT"/>
                        <a:cs typeface="TimesLTStd-Roman"/>
                      </a:endParaRPr>
                    </a:p>
                  </a:txBody>
                  <a:tcPr marL="68086" marR="6808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3530" algn="dec"/>
                        </a:tabLs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0.141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sto MT"/>
                        <a:cs typeface="TimesLTStd-Roman"/>
                      </a:endParaRPr>
                    </a:p>
                  </a:txBody>
                  <a:tcPr marL="68086" marR="6808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3530" algn="dec"/>
                        </a:tabLs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0.217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sto MT"/>
                        <a:cs typeface="TimesLTStd-Roman"/>
                      </a:endParaRPr>
                    </a:p>
                  </a:txBody>
                  <a:tcPr marL="68086" marR="6808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3530" algn="dec"/>
                        </a:tabLs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0.000***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sto MT"/>
                        <a:cs typeface="TimesLTStd-Roman"/>
                      </a:endParaRPr>
                    </a:p>
                  </a:txBody>
                  <a:tcPr marL="68086" marR="6808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3530" algn="dec"/>
                        </a:tabLs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0.915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sto MT"/>
                        <a:cs typeface="TimesLTStd-Roman"/>
                      </a:endParaRPr>
                    </a:p>
                  </a:txBody>
                  <a:tcPr marL="68086" marR="68086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245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chemeClr val="tx1"/>
                          </a:solidFill>
                          <a:effectLst/>
                        </a:rPr>
                        <a:t>Muslim/Christian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sto MT"/>
                        <a:cs typeface="TimesLTStd-Roman"/>
                      </a:endParaRPr>
                    </a:p>
                  </a:txBody>
                  <a:tcPr marL="68086" marR="6808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3530" algn="dec"/>
                        </a:tabLs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</a:rPr>
                        <a:t>0.081*</a:t>
                      </a:r>
                      <a:endParaRPr lang="en-US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Calisto MT"/>
                        <a:cs typeface="TimesLTStd-Roman"/>
                      </a:endParaRPr>
                    </a:p>
                  </a:txBody>
                  <a:tcPr marL="68086" marR="6808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3530" algn="dec"/>
                        </a:tabLs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</a:rPr>
                        <a:t>0.000***</a:t>
                      </a:r>
                      <a:endParaRPr lang="en-US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Calisto MT"/>
                        <a:cs typeface="TimesLTStd-Roman"/>
                      </a:endParaRPr>
                    </a:p>
                  </a:txBody>
                  <a:tcPr marL="68086" marR="6808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3530" algn="dec"/>
                        </a:tabLs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</a:rPr>
                        <a:t>0.165</a:t>
                      </a:r>
                      <a:endParaRPr lang="en-US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Calisto MT"/>
                        <a:cs typeface="TimesLTStd-Roman"/>
                      </a:endParaRPr>
                    </a:p>
                  </a:txBody>
                  <a:tcPr marL="68086" marR="6808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3530" algn="dec"/>
                        </a:tabLs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0.249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sto MT"/>
                        <a:cs typeface="TimesLTStd-Roman"/>
                      </a:endParaRPr>
                    </a:p>
                  </a:txBody>
                  <a:tcPr marL="68086" marR="6808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3530" algn="dec"/>
                        </a:tabLs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0.725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sto MT"/>
                        <a:cs typeface="TimesLTStd-Roman"/>
                      </a:endParaRPr>
                    </a:p>
                  </a:txBody>
                  <a:tcPr marL="68086" marR="6808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3530" algn="dec"/>
                        </a:tabLs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0.071*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sto MT"/>
                        <a:cs typeface="TimesLTStd-Roman"/>
                      </a:endParaRPr>
                    </a:p>
                  </a:txBody>
                  <a:tcPr marL="68086" marR="6808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3530" algn="dec"/>
                        </a:tabLs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0.029**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sto MT"/>
                        <a:cs typeface="TimesLTStd-Roman"/>
                      </a:endParaRPr>
                    </a:p>
                  </a:txBody>
                  <a:tcPr marL="68086" marR="6808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3530" algn="dec"/>
                        </a:tabLs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0.001***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sto MT"/>
                        <a:cs typeface="TimesLTStd-Roman"/>
                      </a:endParaRPr>
                    </a:p>
                  </a:txBody>
                  <a:tcPr marL="68086" marR="68086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245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Has kids/No </a:t>
                      </a:r>
                      <a:r>
                        <a:rPr lang="en-US" sz="1300" dirty="0" smtClean="0">
                          <a:solidFill>
                            <a:schemeClr val="tx1"/>
                          </a:solidFill>
                          <a:effectLst/>
                        </a:rPr>
                        <a:t>kids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sto MT"/>
                        <a:cs typeface="TimesLTStd-Roman"/>
                      </a:endParaRPr>
                    </a:p>
                  </a:txBody>
                  <a:tcPr marL="68086" marR="6808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3530" algn="dec"/>
                        </a:tabLs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</a:rPr>
                        <a:t>0.088*</a:t>
                      </a:r>
                      <a:endParaRPr lang="en-US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Calisto MT"/>
                        <a:cs typeface="TimesLTStd-Roman"/>
                      </a:endParaRPr>
                    </a:p>
                  </a:txBody>
                  <a:tcPr marL="68086" marR="6808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3530" algn="dec"/>
                        </a:tabLs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</a:rPr>
                        <a:t>0.325</a:t>
                      </a:r>
                      <a:endParaRPr lang="en-US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Calisto MT"/>
                        <a:cs typeface="TimesLTStd-Roman"/>
                      </a:endParaRPr>
                    </a:p>
                  </a:txBody>
                  <a:tcPr marL="68086" marR="6808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3530" algn="dec"/>
                        </a:tabLs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</a:rPr>
                        <a:t>0.000***</a:t>
                      </a:r>
                      <a:endParaRPr lang="en-US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Calisto MT"/>
                        <a:cs typeface="TimesLTStd-Roman"/>
                      </a:endParaRPr>
                    </a:p>
                  </a:txBody>
                  <a:tcPr marL="68086" marR="6808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3530" algn="dec"/>
                        </a:tabLs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</a:rPr>
                        <a:t>0.783</a:t>
                      </a:r>
                      <a:endParaRPr lang="en-US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Calisto MT"/>
                        <a:cs typeface="TimesLTStd-Roman"/>
                      </a:endParaRPr>
                    </a:p>
                  </a:txBody>
                  <a:tcPr marL="68086" marR="6808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3530" algn="dec"/>
                        </a:tabLs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</a:rPr>
                        <a:t>0.642</a:t>
                      </a:r>
                      <a:endParaRPr lang="en-US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Calisto MT"/>
                        <a:cs typeface="TimesLTStd-Roman"/>
                      </a:endParaRPr>
                    </a:p>
                  </a:txBody>
                  <a:tcPr marL="68086" marR="6808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3530" algn="dec"/>
                        </a:tabLs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0.961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sto MT"/>
                        <a:cs typeface="TimesLTStd-Roman"/>
                      </a:endParaRPr>
                    </a:p>
                  </a:txBody>
                  <a:tcPr marL="68086" marR="6808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3530" algn="dec"/>
                        </a:tabLs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0.000***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sto MT"/>
                        <a:cs typeface="TimesLTStd-Roman"/>
                      </a:endParaRPr>
                    </a:p>
                  </a:txBody>
                  <a:tcPr marL="68086" marR="6808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3530" algn="dec"/>
                        </a:tabLs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0.143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sto MT"/>
                        <a:cs typeface="TimesLTStd-Roman"/>
                      </a:endParaRPr>
                    </a:p>
                  </a:txBody>
                  <a:tcPr marL="68086" marR="68086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1195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chemeClr val="tx1"/>
                          </a:solidFill>
                          <a:effectLst/>
                        </a:rPr>
                        <a:t>Unprofessional/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chemeClr val="tx1"/>
                          </a:solidFill>
                          <a:effectLst/>
                        </a:rPr>
                        <a:t>Professional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sto MT"/>
                        <a:cs typeface="TimesLTStd-Roman"/>
                      </a:endParaRPr>
                    </a:p>
                  </a:txBody>
                  <a:tcPr marL="68086" marR="6808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3530" algn="dec"/>
                        </a:tabLs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</a:rPr>
                        <a:t>0.002***</a:t>
                      </a:r>
                      <a:endParaRPr lang="en-US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Calisto MT"/>
                        <a:cs typeface="TimesLTStd-Roman"/>
                      </a:endParaRPr>
                    </a:p>
                  </a:txBody>
                  <a:tcPr marL="68086" marR="6808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3530" algn="dec"/>
                        </a:tabLs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</a:rPr>
                        <a:t>0.661</a:t>
                      </a:r>
                      <a:endParaRPr lang="en-US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Calisto MT"/>
                        <a:cs typeface="TimesLTStd-Roman"/>
                      </a:endParaRPr>
                    </a:p>
                  </a:txBody>
                  <a:tcPr marL="68086" marR="6808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3530" algn="dec"/>
                        </a:tabLs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</a:rPr>
                        <a:t>0.000***</a:t>
                      </a:r>
                      <a:endParaRPr lang="en-US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Calisto MT"/>
                        <a:cs typeface="TimesLTStd-Roman"/>
                      </a:endParaRPr>
                    </a:p>
                  </a:txBody>
                  <a:tcPr marL="68086" marR="6808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3530" algn="dec"/>
                        </a:tabLs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</a:rPr>
                        <a:t>0.000***</a:t>
                      </a:r>
                      <a:endParaRPr lang="en-US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Calisto MT"/>
                        <a:cs typeface="TimesLTStd-Roman"/>
                      </a:endParaRPr>
                    </a:p>
                  </a:txBody>
                  <a:tcPr marL="68086" marR="6808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3530" algn="dec"/>
                        </a:tabLs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</a:rPr>
                        <a:t>0.928</a:t>
                      </a:r>
                      <a:endParaRPr lang="en-US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Calisto MT"/>
                        <a:cs typeface="TimesLTStd-Roman"/>
                      </a:endParaRPr>
                    </a:p>
                  </a:txBody>
                  <a:tcPr marL="68086" marR="6808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3530" algn="dec"/>
                        </a:tabLs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</a:rPr>
                        <a:t>0.684</a:t>
                      </a:r>
                      <a:endParaRPr lang="en-US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Calisto MT"/>
                        <a:cs typeface="TimesLTStd-Roman"/>
                      </a:endParaRPr>
                    </a:p>
                  </a:txBody>
                  <a:tcPr marL="68086" marR="6808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3530" algn="dec"/>
                        </a:tabLs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0.000***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sto MT"/>
                        <a:cs typeface="TimesLTStd-Roman"/>
                      </a:endParaRPr>
                    </a:p>
                  </a:txBody>
                  <a:tcPr marL="68086" marR="6808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3530" algn="dec"/>
                        </a:tabLs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0.375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sto MT"/>
                        <a:cs typeface="TimesLTStd-Roman"/>
                      </a:endParaRPr>
                    </a:p>
                  </a:txBody>
                  <a:tcPr marL="68086" marR="68086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1475656" y="2780928"/>
            <a:ext cx="86409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411760" y="3140968"/>
            <a:ext cx="86409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347864" y="3501008"/>
            <a:ext cx="86409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283968" y="4005064"/>
            <a:ext cx="86409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475656" y="4941168"/>
            <a:ext cx="86409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411760" y="5373216"/>
            <a:ext cx="86409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347864" y="5733256"/>
            <a:ext cx="86409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55976" y="6237312"/>
            <a:ext cx="86409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8172400" y="2708920"/>
            <a:ext cx="864096" cy="3993578"/>
          </a:xfrm>
          <a:prstGeom prst="rect">
            <a:avLst/>
          </a:prstGeom>
          <a:solidFill>
            <a:schemeClr val="accent1">
              <a:lumMod val="20000"/>
              <a:lumOff val="80000"/>
              <a:alpha val="8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236296" y="2708920"/>
            <a:ext cx="936104" cy="3993578"/>
          </a:xfrm>
          <a:prstGeom prst="rect">
            <a:avLst/>
          </a:prstGeom>
          <a:solidFill>
            <a:schemeClr val="accent1">
              <a:lumMod val="20000"/>
              <a:lumOff val="80000"/>
              <a:alpha val="8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156176" y="2708920"/>
            <a:ext cx="1080120" cy="4032448"/>
          </a:xfrm>
          <a:prstGeom prst="rect">
            <a:avLst/>
          </a:prstGeom>
          <a:solidFill>
            <a:schemeClr val="accent1">
              <a:lumMod val="20000"/>
              <a:lumOff val="80000"/>
              <a:alpha val="8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292080" y="2708920"/>
            <a:ext cx="936104" cy="4032448"/>
          </a:xfrm>
          <a:prstGeom prst="rect">
            <a:avLst/>
          </a:prstGeom>
          <a:solidFill>
            <a:schemeClr val="accent1">
              <a:lumMod val="20000"/>
              <a:lumOff val="80000"/>
              <a:alpha val="8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355976" y="2708920"/>
            <a:ext cx="936104" cy="4032448"/>
          </a:xfrm>
          <a:prstGeom prst="rect">
            <a:avLst/>
          </a:prstGeom>
          <a:solidFill>
            <a:schemeClr val="accent1">
              <a:lumMod val="20000"/>
              <a:lumOff val="80000"/>
              <a:alpha val="8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419872" y="2708920"/>
            <a:ext cx="936104" cy="4032448"/>
          </a:xfrm>
          <a:prstGeom prst="rect">
            <a:avLst/>
          </a:prstGeom>
          <a:solidFill>
            <a:schemeClr val="accent1">
              <a:lumMod val="20000"/>
              <a:lumOff val="80000"/>
              <a:alpha val="8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483768" y="2708920"/>
            <a:ext cx="936104" cy="1800200"/>
          </a:xfrm>
          <a:prstGeom prst="rect">
            <a:avLst/>
          </a:prstGeom>
          <a:solidFill>
            <a:schemeClr val="accent1">
              <a:lumMod val="20000"/>
              <a:lumOff val="80000"/>
              <a:alpha val="8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547664" y="2708920"/>
            <a:ext cx="936104" cy="1800200"/>
          </a:xfrm>
          <a:prstGeom prst="rect">
            <a:avLst/>
          </a:prstGeom>
          <a:solidFill>
            <a:schemeClr val="accent1">
              <a:lumMod val="20000"/>
              <a:lumOff val="80000"/>
              <a:alpha val="8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483768" y="4980038"/>
            <a:ext cx="936104" cy="1722460"/>
          </a:xfrm>
          <a:prstGeom prst="rect">
            <a:avLst/>
          </a:prstGeom>
          <a:solidFill>
            <a:schemeClr val="accent1">
              <a:lumMod val="20000"/>
              <a:lumOff val="80000"/>
              <a:alpha val="8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547664" y="4980038"/>
            <a:ext cx="936104" cy="1761330"/>
          </a:xfrm>
          <a:prstGeom prst="rect">
            <a:avLst/>
          </a:prstGeom>
          <a:solidFill>
            <a:schemeClr val="accent1">
              <a:lumMod val="20000"/>
              <a:lumOff val="80000"/>
              <a:alpha val="8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547664" y="1016732"/>
            <a:ext cx="7488832" cy="1188132"/>
          </a:xfrm>
          <a:prstGeom prst="rect">
            <a:avLst/>
          </a:prstGeom>
          <a:solidFill>
            <a:schemeClr val="accent1">
              <a:lumMod val="20000"/>
              <a:lumOff val="80000"/>
              <a:alpha val="8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27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Research\Papers\privacy-socnetwork\Christina_discrimination\Material-FB-profiles\IdrisProfileInfo\Profile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39700"/>
            <a:ext cx="6983413" cy="657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02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203449ijczmyspacea27_fu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836712"/>
            <a:ext cx="3733800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388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600200" y="2166937"/>
            <a:ext cx="5943600" cy="25241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71800" y="4365104"/>
            <a:ext cx="1224136" cy="2539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61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t="16564" b="50302"/>
          <a:stretch/>
        </p:blipFill>
        <p:spPr bwMode="auto">
          <a:xfrm>
            <a:off x="1598295" y="2362200"/>
            <a:ext cx="5947410" cy="2367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71800" y="4365104"/>
            <a:ext cx="1224136" cy="2539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06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18333" t="15175" r="35128" b="51922"/>
          <a:stretch/>
        </p:blipFill>
        <p:spPr bwMode="auto">
          <a:xfrm>
            <a:off x="1600200" y="2291508"/>
            <a:ext cx="5943600" cy="25208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43808" y="4543202"/>
            <a:ext cx="2664296" cy="2539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80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0</TotalTime>
  <Words>1856</Words>
  <Application>Microsoft Office PowerPoint</Application>
  <PresentationFormat>On-screen Show (4:3)</PresentationFormat>
  <Paragraphs>564</Paragraphs>
  <Slides>46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8" baseType="lpstr">
      <vt:lpstr>SimSun</vt:lpstr>
      <vt:lpstr>Arial</vt:lpstr>
      <vt:lpstr>Calibri</vt:lpstr>
      <vt:lpstr>Calisto MT</vt:lpstr>
      <vt:lpstr>Corbel</vt:lpstr>
      <vt:lpstr>Courier New</vt:lpstr>
      <vt:lpstr>Times New Roman</vt:lpstr>
      <vt:lpstr>TimesLTStd-Roman</vt:lpstr>
      <vt:lpstr>Wingdings</vt:lpstr>
      <vt:lpstr>Wingdings 2</vt:lpstr>
      <vt:lpstr>Wingdings 3</vt:lpstr>
      <vt:lpstr>Module</vt:lpstr>
      <vt:lpstr>An Experiment in Hiring Discrimination via Online Social Networks</vt:lpstr>
      <vt:lpstr>In the U.S., it is risky* for employers to ask interview questions about…</vt:lpstr>
      <vt:lpstr>…. many candidates nowadays volunteer  that information online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U.S. employers have started using social media to find information about job applicants</vt:lpstr>
      <vt:lpstr>But the actual frequency of the phenomenon is debated</vt:lpstr>
      <vt:lpstr>Professional/Unprofessional traits on social media, according to employers</vt:lpstr>
      <vt:lpstr>Research questions</vt:lpstr>
      <vt:lpstr>Related work</vt:lpstr>
      <vt:lpstr>Our studies</vt:lpstr>
      <vt:lpstr>Approach (common to both studies)</vt:lpstr>
      <vt:lpstr>In a nutshell</vt:lpstr>
      <vt:lpstr>Conditions</vt:lpstr>
      <vt:lpstr>Conditions</vt:lpstr>
      <vt:lpstr>Conceptual model</vt:lpstr>
      <vt:lpstr>Designing a “real fake” social media profile</vt:lpstr>
      <vt:lpstr>PowerPoint Presentation</vt:lpstr>
      <vt:lpstr>Interpreting a null result</vt:lpstr>
      <vt:lpstr>Study 1: Online experiment</vt:lpstr>
      <vt:lpstr>Study 1 : Questionnaire</vt:lpstr>
      <vt:lpstr>Study 1: Results</vt:lpstr>
      <vt:lpstr>Study 1: Manipulation checks</vt:lpstr>
      <vt:lpstr>Study 1: Call-back ratios, all subjects</vt:lpstr>
      <vt:lpstr>Study 1: Call-back ratios, only subjects with hiring experience</vt:lpstr>
      <vt:lpstr>Study 1: Regression analysis</vt:lpstr>
      <vt:lpstr>Study 1: Regression analysis  (OLS; DV: employability score)</vt:lpstr>
      <vt:lpstr>Study 1: Open-ended answers</vt:lpstr>
      <vt:lpstr>Open-ended answers</vt:lpstr>
      <vt:lpstr>Study 1: No Personal profiles conditions</vt:lpstr>
      <vt:lpstr>Study 2: Field experiment</vt:lpstr>
      <vt:lpstr>Study 2: Geographical distribution of applications</vt:lpstr>
      <vt:lpstr>Study 2: Search results</vt:lpstr>
      <vt:lpstr>Study 2: Call-back ratios</vt:lpstr>
      <vt:lpstr>Study 2: Call-back ratios</vt:lpstr>
      <vt:lpstr>Study 2: Regressions (OLS), Religious orientation conditions</vt:lpstr>
      <vt:lpstr>Study 2: Robustness checks </vt:lpstr>
      <vt:lpstr>Conclusions </vt:lpstr>
      <vt:lpstr>Thank you </vt:lpstr>
      <vt:lpstr>For more information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2017-02-28T21:41:32Z</dcterms:created>
  <dcterms:modified xsi:type="dcterms:W3CDTF">2017-02-28T21:41:46Z</dcterms:modified>
</cp:coreProperties>
</file>