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9" r:id="rId1"/>
  </p:sldMasterIdLst>
  <p:notesMasterIdLst>
    <p:notesMasterId r:id="rId57"/>
  </p:notesMasterIdLst>
  <p:sldIdLst>
    <p:sldId id="1428" r:id="rId2"/>
    <p:sldId id="1245" r:id="rId3"/>
    <p:sldId id="1456" r:id="rId4"/>
    <p:sldId id="1464" r:id="rId5"/>
    <p:sldId id="1457" r:id="rId6"/>
    <p:sldId id="1426" r:id="rId7"/>
    <p:sldId id="1458" r:id="rId8"/>
    <p:sldId id="1465" r:id="rId9"/>
    <p:sldId id="1199" r:id="rId10"/>
    <p:sldId id="1095" r:id="rId11"/>
    <p:sldId id="1235" r:id="rId12"/>
    <p:sldId id="1224" r:id="rId13"/>
    <p:sldId id="1226" r:id="rId14"/>
    <p:sldId id="1282" r:id="rId15"/>
    <p:sldId id="1230" r:id="rId16"/>
    <p:sldId id="1237" r:id="rId17"/>
    <p:sldId id="1415" r:id="rId18"/>
    <p:sldId id="1416" r:id="rId19"/>
    <p:sldId id="1414" r:id="rId20"/>
    <p:sldId id="1460" r:id="rId21"/>
    <p:sldId id="1418" r:id="rId22"/>
    <p:sldId id="1287" r:id="rId23"/>
    <p:sldId id="1288" r:id="rId24"/>
    <p:sldId id="1295" r:id="rId25"/>
    <p:sldId id="1296" r:id="rId26"/>
    <p:sldId id="1297" r:id="rId27"/>
    <p:sldId id="1298" r:id="rId28"/>
    <p:sldId id="1303" r:id="rId29"/>
    <p:sldId id="1459" r:id="rId30"/>
    <p:sldId id="1413" r:id="rId31"/>
    <p:sldId id="1121" r:id="rId32"/>
    <p:sldId id="1238" r:id="rId33"/>
    <p:sldId id="1128" r:id="rId34"/>
    <p:sldId id="1201" r:id="rId35"/>
    <p:sldId id="1131" r:id="rId36"/>
    <p:sldId id="1219" r:id="rId37"/>
    <p:sldId id="1429" r:id="rId38"/>
    <p:sldId id="1133" r:id="rId39"/>
    <p:sldId id="1271" r:id="rId40"/>
    <p:sldId id="1272" r:id="rId41"/>
    <p:sldId id="1273" r:id="rId42"/>
    <p:sldId id="1244" r:id="rId43"/>
    <p:sldId id="1427" r:id="rId44"/>
    <p:sldId id="1463" r:id="rId45"/>
    <p:sldId id="1136" r:id="rId46"/>
    <p:sldId id="1220" r:id="rId47"/>
    <p:sldId id="1431" r:id="rId48"/>
    <p:sldId id="1433" r:id="rId49"/>
    <p:sldId id="1434" r:id="rId50"/>
    <p:sldId id="1435" r:id="rId51"/>
    <p:sldId id="1437" r:id="rId52"/>
    <p:sldId id="1449" r:id="rId53"/>
    <p:sldId id="1450" r:id="rId54"/>
    <p:sldId id="1436" r:id="rId55"/>
    <p:sldId id="1127"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3E3E5"/>
    <a:srgbClr val="E2EAEA"/>
    <a:srgbClr val="66FF33"/>
    <a:srgbClr val="D5E1E1"/>
    <a:srgbClr val="C7D7D7"/>
    <a:srgbClr val="BAB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8" autoAdjust="0"/>
    <p:restoredTop sz="86368" autoAdjust="0"/>
  </p:normalViewPr>
  <p:slideViewPr>
    <p:cSldViewPr>
      <p:cViewPr varScale="1">
        <p:scale>
          <a:sx n="39" d="100"/>
          <a:sy n="39" d="100"/>
        </p:scale>
        <p:origin x="1170" y="54"/>
      </p:cViewPr>
      <p:guideLst>
        <p:guide orient="horz" pos="2160"/>
        <p:guide pos="2880"/>
      </p:guideLst>
    </p:cSldViewPr>
  </p:slideViewPr>
  <p:outlineViewPr>
    <p:cViewPr>
      <p:scale>
        <a:sx n="33" d="100"/>
        <a:sy n="33" d="100"/>
      </p:scale>
      <p:origin x="0" y="1114"/>
    </p:cViewPr>
    <p:sldLst>
      <p:sld r:id="rId1" collapse="1"/>
      <p:sld r:id="rId2" collapse="1"/>
      <p:sld r:id="rId3" collapse="1"/>
      <p:sld r:id="rId4" collapse="1"/>
    </p:sldLst>
  </p:outlineViewPr>
  <p:notesTextViewPr>
    <p:cViewPr>
      <p:scale>
        <a:sx n="100" d="100"/>
        <a:sy n="100" d="100"/>
      </p:scale>
      <p:origin x="0" y="0"/>
    </p:cViewPr>
  </p:notesTextViewPr>
  <p:sorterViewPr>
    <p:cViewPr>
      <p:scale>
        <a:sx n="80" d="100"/>
        <a:sy n="80" d="100"/>
      </p:scale>
      <p:origin x="0" y="2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11.xml"/><Relationship Id="rId1" Type="http://schemas.openxmlformats.org/officeDocument/2006/relationships/slide" Target="slides/slide10.xml"/><Relationship Id="rId4"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59CFE42-0C2F-42BC-9659-BE7BE7C0CD53}" type="slidenum">
              <a:rPr lang="en-US"/>
              <a:pPr>
                <a:defRPr/>
              </a:pPr>
              <a:t>‹#›</a:t>
            </a:fld>
            <a:endParaRPr lang="en-US"/>
          </a:p>
        </p:txBody>
      </p:sp>
    </p:spTree>
    <p:extLst>
      <p:ext uri="{BB962C8B-B14F-4D97-AF65-F5344CB8AC3E}">
        <p14:creationId xmlns:p14="http://schemas.microsoft.com/office/powerpoint/2010/main" val="8824149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80C90159-5022-4DD3-9643-5DE72D710C83}"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it-IT"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A8CAD58-B5A6-4D22-95D4-F5EB92A1469C}" type="slidenum">
              <a:rPr lang="en-US" smtClean="0">
                <a:latin typeface="Arial" pitchFamily="34" charset="0"/>
              </a:rPr>
              <a:pPr/>
              <a:t>10</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it-IT"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A8CAD58-B5A6-4D22-95D4-F5EB92A1469C}" type="slidenum">
              <a:rPr lang="en-US" smtClean="0">
                <a:latin typeface="Arial" pitchFamily="34" charset="0"/>
              </a:rPr>
              <a:pPr/>
              <a:t>11</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it-IT"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a:ln/>
        </p:spPr>
      </p:sp>
      <p:sp>
        <p:nvSpPr>
          <p:cNvPr id="107523" name="Rectangle 3"/>
          <p:cNvSpPr>
            <a:spLocks noGrp="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a:ln/>
        </p:spPr>
      </p:sp>
      <p:sp>
        <p:nvSpPr>
          <p:cNvPr id="120835" name="Rectangle 3"/>
          <p:cNvSpPr>
            <a:spLocks noGrp="1"/>
          </p:cNvSpPr>
          <p:nvPr>
            <p:ph type="body" idx="1"/>
          </p:nvPr>
        </p:nvSpPr>
        <p:spPr>
          <a:noFill/>
          <a:ln/>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a:ln/>
        </p:spPr>
      </p:sp>
      <p:sp>
        <p:nvSpPr>
          <p:cNvPr id="122883" name="Rectangle 3"/>
          <p:cNvSpPr>
            <a:spLocks noGrp="1"/>
          </p:cNvSpPr>
          <p:nvPr>
            <p:ph type="body" idx="1"/>
          </p:nvPr>
        </p:nvSpPr>
        <p:spPr>
          <a:noFill/>
          <a:ln/>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A8CAD58-B5A6-4D22-95D4-F5EB92A1469C}" type="slidenum">
              <a:rPr lang="en-US" smtClean="0">
                <a:latin typeface="Arial" pitchFamily="34" charset="0"/>
              </a:rPr>
              <a:pPr/>
              <a:t>16</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it-IT"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3FFC23E-116F-4C74-A7E8-DF05184144C8}" type="slidenum">
              <a:rPr lang="en-US" smtClean="0">
                <a:latin typeface="Arial" pitchFamily="34" charset="0"/>
              </a:rPr>
              <a:pPr/>
              <a:t>2</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p:spPr>
      </p:sp>
      <p:sp>
        <p:nvSpPr>
          <p:cNvPr id="768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bwMode="auto">
          <a:noFill/>
          <a:ln>
            <a:solidFill>
              <a:srgbClr val="000000"/>
            </a:solidFill>
            <a:miter lim="800000"/>
            <a:headEnd/>
            <a:tailEnd/>
          </a:ln>
        </p:spPr>
      </p:sp>
      <p:sp>
        <p:nvSpPr>
          <p:cNvPr id="788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TextEdit="1"/>
          </p:cNvSpPr>
          <p:nvPr>
            <p:ph type="sldImg"/>
          </p:nvPr>
        </p:nvSpPr>
        <p:spPr bwMode="auto">
          <a:noFill/>
          <a:ln>
            <a:solidFill>
              <a:srgbClr val="000000"/>
            </a:solidFill>
            <a:miter lim="800000"/>
            <a:headEnd/>
            <a:tailEnd/>
          </a:ln>
        </p:spPr>
      </p:sp>
      <p:sp>
        <p:nvSpPr>
          <p:cNvPr id="8294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F334A66B-7131-4C53-9025-92DE4EB98741}" type="slidenum">
              <a:rPr lang="en-US" sz="1200"/>
              <a:pPr algn="r"/>
              <a:t>3</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TextEdit="1"/>
          </p:cNvSpPr>
          <p:nvPr>
            <p:ph type="sldImg"/>
          </p:nvPr>
        </p:nvSpPr>
        <p:spPr bwMode="auto">
          <a:noFill/>
          <a:ln>
            <a:solidFill>
              <a:srgbClr val="000000"/>
            </a:solidFill>
            <a:miter lim="800000"/>
            <a:headEnd/>
            <a:tailEnd/>
          </a:ln>
        </p:spPr>
      </p:sp>
      <p:sp>
        <p:nvSpPr>
          <p:cNvPr id="9421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A8CAD58-B5A6-4D22-95D4-F5EB92A1469C}" type="slidenum">
              <a:rPr lang="en-US" smtClean="0">
                <a:latin typeface="Arial" pitchFamily="34" charset="0"/>
              </a:rPr>
              <a:pPr/>
              <a:t>32</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it-IT"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7DB4EB-654A-48B2-9B9E-639AFA122EB5}" type="slidenum">
              <a:rPr lang="it-IT" smtClean="0"/>
              <a:pPr>
                <a:defRPr/>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34</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35</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36</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37</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38</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39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A89EB5-BD8E-46AD-84E9-8AD9A7F7BDD3}" type="slidenum">
              <a:rPr lang="en-US"/>
              <a:pPr/>
              <a:t>4</a:t>
            </a:fld>
            <a:endParaRPr lang="en-US"/>
          </a:p>
        </p:txBody>
      </p:sp>
      <p:sp>
        <p:nvSpPr>
          <p:cNvPr id="814082" name="Rectangle 2"/>
          <p:cNvSpPr>
            <a:spLocks noGrp="1" noRot="1" noChangeAspect="1" noChangeArrowheads="1" noTextEdit="1"/>
          </p:cNvSpPr>
          <p:nvPr>
            <p:ph type="sldImg"/>
          </p:nvPr>
        </p:nvSpPr>
        <p:spPr>
          <a:xfrm>
            <a:off x="1123950" y="703263"/>
            <a:ext cx="4586288" cy="3440112"/>
          </a:xfrm>
          <a:ln/>
        </p:spPr>
      </p:sp>
      <p:sp>
        <p:nvSpPr>
          <p:cNvPr id="814083" name="Rectangle 3"/>
          <p:cNvSpPr>
            <a:spLocks noGrp="1" noChangeArrowheads="1"/>
          </p:cNvSpPr>
          <p:nvPr>
            <p:ph type="body" idx="1"/>
          </p:nvPr>
        </p:nvSpPr>
        <p:spPr>
          <a:xfrm>
            <a:off x="922594" y="4355926"/>
            <a:ext cx="4997254" cy="4075657"/>
          </a:xfrm>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40</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41</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42</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43</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44</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immagine diapositiva 1"/>
          <p:cNvSpPr>
            <a:spLocks noGrp="1" noRot="1" noChangeAspect="1"/>
          </p:cNvSpPr>
          <p:nvPr>
            <p:ph type="sldImg"/>
          </p:nvPr>
        </p:nvSpPr>
        <p:spPr bwMode="auto">
          <a:noFill/>
          <a:ln>
            <a:solidFill>
              <a:srgbClr val="000000"/>
            </a:solidFill>
            <a:miter lim="800000"/>
            <a:headEnd/>
            <a:tailEnd/>
          </a:ln>
        </p:spPr>
      </p:sp>
      <p:sp>
        <p:nvSpPr>
          <p:cNvPr id="19458"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42BFB4-52B3-468D-A51E-907C8B83183E}" type="slidenum">
              <a:rPr lang="it-IT"/>
              <a:pPr fontAlgn="base">
                <a:spcBef>
                  <a:spcPct val="0"/>
                </a:spcBef>
                <a:spcAft>
                  <a:spcPct val="0"/>
                </a:spcAft>
              </a:pPr>
              <a:t>45</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a:ln/>
        </p:spPr>
      </p:sp>
      <p:sp>
        <p:nvSpPr>
          <p:cNvPr id="122883" name="Rectangle 3"/>
          <p:cNvSpPr>
            <a:spLocks noGrp="1"/>
          </p:cNvSpPr>
          <p:nvPr>
            <p:ph type="body" idx="1"/>
          </p:nvPr>
        </p:nvSpPr>
        <p:spPr>
          <a:noFill/>
          <a:ln/>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47</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48</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49</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45E7C22-F661-42DA-ACD6-BBB01643D86E}"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50</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51</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52</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53</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54</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4" tIns="45712" rIns="91424" bIns="45712" anchor="b"/>
          <a:lstStyle/>
          <a:p>
            <a:pPr algn="r"/>
            <a:fld id="{84B4EA8F-8546-4B32-83B3-1816E96CE92C}" type="slidenum">
              <a:rPr lang="en-US" sz="1200"/>
              <a:pPr algn="r"/>
              <a:t>55</a:t>
            </a:fld>
            <a:endParaRPr lang="en-US" sz="1200"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F334A66B-7131-4C53-9025-92DE4EB98741}" type="slidenum">
              <a:rPr lang="en-US" sz="1200"/>
              <a:pPr algn="r"/>
              <a:t>6</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F334A66B-7131-4C53-9025-92DE4EB98741}" type="slidenum">
              <a:rPr lang="en-US" sz="1200"/>
              <a:pPr algn="r"/>
              <a:t>7</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F334A66B-7131-4C53-9025-92DE4EB98741}" type="slidenum">
              <a:rPr lang="en-US" sz="1200"/>
              <a:pPr algn="r"/>
              <a:t>8</a:t>
            </a:fld>
            <a:endParaRPr 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a:fld id="{848A2337-B81B-4652-ADAE-3023A172FE4C}" type="slidenum">
              <a:rPr lang="en-US" sz="1200"/>
              <a:pPr algn="r"/>
              <a:t>9</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5607902C-4CB7-4CE1-90ED-B6A715B08D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dirty="0" smtClean="0"/>
              <a:t>Privacy and the paradox of Control – A. Acquisti, CMU - DRAFT</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DEBCFD7A-96EB-4553-882E-343E8360CBD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7000"/>
            <a:ext cx="2133600" cy="274638"/>
          </a:xfrm>
        </p:spPr>
        <p:txBody>
          <a:bodyPr/>
          <a:lstStyle>
            <a:lvl1pPr>
              <a:defRPr/>
            </a:lvl1pPr>
          </a:lstStyle>
          <a:p>
            <a:pPr>
              <a:defRPr/>
            </a:pPr>
            <a:endParaRPr lang="en-US"/>
          </a:p>
        </p:txBody>
      </p:sp>
      <p:sp>
        <p:nvSpPr>
          <p:cNvPr id="3" name="Footer Placeholder 2"/>
          <p:cNvSpPr>
            <a:spLocks noGrp="1"/>
          </p:cNvSpPr>
          <p:nvPr>
            <p:ph type="ftr" sz="quarter" idx="11"/>
          </p:nvPr>
        </p:nvSpPr>
        <p:spPr>
          <a:xfrm>
            <a:off x="2640013" y="6477000"/>
            <a:ext cx="5508625" cy="274638"/>
          </a:xfrm>
        </p:spPr>
        <p:txBody>
          <a:bodyPr/>
          <a:lstStyle>
            <a:lvl1pPr>
              <a:defRPr/>
            </a:lvl1pPr>
          </a:lstStyle>
          <a:p>
            <a:pPr>
              <a:defRPr/>
            </a:pPr>
            <a:r>
              <a:rPr lang="en-US" dirty="0" smtClean="0"/>
              <a:t>Privacy and the paradox of Control – A. Acquisti, CMU - DRAFT</a:t>
            </a:r>
            <a:endParaRPr lang="en-US" dirty="0"/>
          </a:p>
        </p:txBody>
      </p:sp>
      <p:sp>
        <p:nvSpPr>
          <p:cNvPr id="4" name="Slide Number Placeholder 3"/>
          <p:cNvSpPr>
            <a:spLocks noGrp="1"/>
          </p:cNvSpPr>
          <p:nvPr>
            <p:ph type="sldNum" sz="quarter" idx="12"/>
          </p:nvPr>
        </p:nvSpPr>
        <p:spPr>
          <a:xfrm>
            <a:off x="8204200" y="6477000"/>
            <a:ext cx="733425" cy="274638"/>
          </a:xfrm>
        </p:spPr>
        <p:txBody>
          <a:bodyPr/>
          <a:lstStyle>
            <a:lvl1pPr>
              <a:defRPr/>
            </a:lvl1pPr>
          </a:lstStyle>
          <a:p>
            <a:pPr>
              <a:defRPr/>
            </a:pPr>
            <a:fld id="{ADBEBDB0-69D3-4A75-A5FF-BBAEB8B92CC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894213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23390C0-FC27-46BD-A2D2-C9C3E382E8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8" name="Slide Number Placeholder 5"/>
          <p:cNvSpPr>
            <a:spLocks noGrp="1"/>
          </p:cNvSpPr>
          <p:nvPr>
            <p:ph type="sldNum" sz="quarter" idx="12"/>
          </p:nvPr>
        </p:nvSpPr>
        <p:spPr/>
        <p:txBody>
          <a:bodyPr/>
          <a:lstStyle>
            <a:lvl1pPr>
              <a:defRPr/>
            </a:lvl1pPr>
          </a:lstStyle>
          <a:p>
            <a:pPr>
              <a:defRPr/>
            </a:pPr>
            <a:fld id="{E4D217D9-3288-47F8-826A-E9101AF0F8B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1B16339-30CA-4A17-B344-543B97B9EE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715A73F-AB0A-4879-AD79-7AFEFC7C406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759F05E-8CA7-43BD-912D-F8D7F8B3F42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9" name="Slide Number Placeholder 6"/>
          <p:cNvSpPr>
            <a:spLocks noGrp="1"/>
          </p:cNvSpPr>
          <p:nvPr>
            <p:ph type="sldNum" sz="quarter" idx="12"/>
          </p:nvPr>
        </p:nvSpPr>
        <p:spPr/>
        <p:txBody>
          <a:bodyPr/>
          <a:lstStyle>
            <a:lvl1pPr>
              <a:defRPr/>
            </a:lvl1pPr>
          </a:lstStyle>
          <a:p>
            <a:pPr>
              <a:defRPr/>
            </a:pPr>
            <a:fld id="{6EED3F45-6B17-47FE-A2C4-DC13F009439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en-US" dirty="0" smtClean="0"/>
              <a:t>Privacy and the paradox of Control – A. Acquisti, CMU - DRAFT</a:t>
            </a:r>
            <a:endParaRPr lang="en-US" dirty="0"/>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DF22DE50-3924-42E7-8052-642B9F60833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t>Privacy and the paradox of Control – A. Acquisti, CMU - DRAFT</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72E6F5-DCE2-4984-9BCE-0E6C5A947F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32773"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pitchFamily="34" charset="0"/>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smtClean="0">
                <a:solidFill>
                  <a:schemeClr val="tx1">
                    <a:tint val="95000"/>
                  </a:schemeClr>
                </a:solidFill>
                <a:latin typeface="Arial" pitchFamily="34" charset="0"/>
              </a:defRPr>
            </a:lvl1pPr>
            <a:extLst/>
          </a:lstStyle>
          <a:p>
            <a:pPr>
              <a:defRPr/>
            </a:pPr>
            <a:r>
              <a:rPr lang="en-US" dirty="0" smtClean="0"/>
              <a:t>Privacy and the paradox of Control – A. Acquisti, CMU - DRAFT</a:t>
            </a:r>
            <a:endParaRPr lang="en-US" dirty="0"/>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smtClean="0">
                <a:solidFill>
                  <a:schemeClr val="tx1">
                    <a:tint val="95000"/>
                  </a:schemeClr>
                </a:solidFill>
                <a:latin typeface="Arial" pitchFamily="34" charset="0"/>
              </a:defRPr>
            </a:lvl1pPr>
            <a:extLst/>
          </a:lstStyle>
          <a:p>
            <a:pPr>
              <a:defRPr/>
            </a:pPr>
            <a:fld id="{B7A62481-CD69-44BE-89F8-949E2BB7ECBA}" type="slidenum">
              <a:rPr lang="en-US"/>
              <a:pPr>
                <a:defRPr/>
              </a:pPr>
              <a:t>‹#›</a:t>
            </a:fld>
            <a:endParaRPr lang="en-US"/>
          </a:p>
        </p:txBody>
      </p:sp>
      <p:sp>
        <p:nvSpPr>
          <p:cNvPr id="9" name="Line 7"/>
          <p:cNvSpPr>
            <a:spLocks noChangeShapeType="1"/>
          </p:cNvSpPr>
          <p:nvPr/>
        </p:nvSpPr>
        <p:spPr bwMode="auto">
          <a:xfrm>
            <a:off x="1524000" y="1447800"/>
            <a:ext cx="5867400" cy="0"/>
          </a:xfrm>
          <a:prstGeom prst="line">
            <a:avLst/>
          </a:prstGeom>
          <a:noFill/>
          <a:ln w="25400">
            <a:solidFill>
              <a:schemeClr val="accent2"/>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82" r:id="rId1"/>
    <p:sldLayoutId id="2147483880" r:id="rId2"/>
    <p:sldLayoutId id="2147483883" r:id="rId3"/>
    <p:sldLayoutId id="2147483879" r:id="rId4"/>
    <p:sldLayoutId id="2147483878" r:id="rId5"/>
    <p:sldLayoutId id="2147483877" r:id="rId6"/>
    <p:sldLayoutId id="2147483884" r:id="rId7"/>
    <p:sldLayoutId id="2147483885" r:id="rId8"/>
    <p:sldLayoutId id="2147483876" r:id="rId9"/>
    <p:sldLayoutId id="2147483886" r:id="rId10"/>
    <p:sldLayoutId id="2147483881" r:id="rId11"/>
    <p:sldLayoutId id="2147483887" r:id="rId12"/>
  </p:sldLayoutIdLst>
  <p:hf sldNum="0" hdr="0" ftr="0" dt="0"/>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hyperlink" Target="http://www.heinz.cmu.edu/~acquisti/economics-privacy.htm" TargetMode="External"/><Relationship Id="rId2" Type="http://schemas.openxmlformats.org/officeDocument/2006/relationships/notesSlide" Target="../notesSlides/notesSlide55.xml"/><Relationship Id="rId1" Type="http://schemas.openxmlformats.org/officeDocument/2006/relationships/slideLayout" Target="../slideLayouts/slideLayout11.xml"/><Relationship Id="rId4" Type="http://schemas.openxmlformats.org/officeDocument/2006/relationships/hyperlink" Target="mailto:acquisti@andrew.cm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533400" y="3733800"/>
            <a:ext cx="8077200" cy="2718816"/>
          </a:xfrm>
        </p:spPr>
        <p:txBody>
          <a:bodyPr/>
          <a:lstStyle/>
          <a:p>
            <a:pPr>
              <a:lnSpc>
                <a:spcPct val="90000"/>
              </a:lnSpc>
              <a:buFontTx/>
              <a:buNone/>
            </a:pPr>
            <a:r>
              <a:rPr lang="en-US" sz="2400" dirty="0" smtClean="0">
                <a:solidFill>
                  <a:srgbClr val="E2EAEA"/>
                </a:solidFill>
              </a:rPr>
              <a:t>Alessandro Acquisti</a:t>
            </a:r>
          </a:p>
          <a:p>
            <a:pPr>
              <a:lnSpc>
                <a:spcPct val="90000"/>
              </a:lnSpc>
              <a:buFontTx/>
              <a:buNone/>
            </a:pPr>
            <a:endParaRPr lang="en-US" sz="2000" dirty="0" smtClean="0">
              <a:solidFill>
                <a:srgbClr val="E2EAEA"/>
              </a:solidFill>
            </a:endParaRPr>
          </a:p>
          <a:p>
            <a:pPr>
              <a:lnSpc>
                <a:spcPct val="90000"/>
              </a:lnSpc>
              <a:buFontTx/>
              <a:buNone/>
            </a:pPr>
            <a:endParaRPr lang="en-US" sz="2000" dirty="0" smtClean="0">
              <a:solidFill>
                <a:srgbClr val="E2EAEA"/>
              </a:solidFill>
            </a:endParaRPr>
          </a:p>
          <a:p>
            <a:pPr>
              <a:lnSpc>
                <a:spcPct val="90000"/>
              </a:lnSpc>
              <a:buFontTx/>
              <a:buNone/>
            </a:pPr>
            <a:r>
              <a:rPr lang="en-US" sz="1800" dirty="0" smtClean="0">
                <a:solidFill>
                  <a:srgbClr val="E2EAEA"/>
                </a:solidFill>
              </a:rPr>
              <a:t>Heinz College</a:t>
            </a:r>
          </a:p>
          <a:p>
            <a:pPr>
              <a:lnSpc>
                <a:spcPct val="90000"/>
              </a:lnSpc>
              <a:buFontTx/>
              <a:buNone/>
            </a:pPr>
            <a:r>
              <a:rPr lang="en-US" sz="1800" dirty="0" smtClean="0">
                <a:solidFill>
                  <a:srgbClr val="E2EAEA"/>
                </a:solidFill>
              </a:rPr>
              <a:t>Carnegie Mellon University</a:t>
            </a:r>
          </a:p>
          <a:p>
            <a:pPr>
              <a:lnSpc>
                <a:spcPct val="90000"/>
              </a:lnSpc>
              <a:buFontTx/>
              <a:buNone/>
            </a:pPr>
            <a:endParaRPr lang="en-US" sz="2000" dirty="0" smtClean="0">
              <a:solidFill>
                <a:srgbClr val="E2EAEA"/>
              </a:solidFill>
            </a:endParaRPr>
          </a:p>
          <a:p>
            <a:pPr>
              <a:lnSpc>
                <a:spcPct val="90000"/>
              </a:lnSpc>
              <a:buFont typeface="Wingdings 2" pitchFamily="18" charset="2"/>
              <a:buNone/>
            </a:pPr>
            <a:endParaRPr lang="en-US" sz="2000" i="1" dirty="0" smtClean="0">
              <a:solidFill>
                <a:srgbClr val="E2EAEA"/>
              </a:solidFill>
            </a:endParaRPr>
          </a:p>
          <a:p>
            <a:pPr>
              <a:lnSpc>
                <a:spcPct val="90000"/>
              </a:lnSpc>
              <a:buFont typeface="Wingdings 2" pitchFamily="18" charset="2"/>
              <a:buNone/>
            </a:pPr>
            <a:endParaRPr lang="en-US" sz="2800" i="1" dirty="0" smtClean="0">
              <a:solidFill>
                <a:srgbClr val="E2EAEA"/>
              </a:solidFill>
            </a:endParaRPr>
          </a:p>
          <a:p>
            <a:pPr>
              <a:lnSpc>
                <a:spcPct val="90000"/>
              </a:lnSpc>
            </a:pPr>
            <a:r>
              <a:rPr lang="en-US" i="1" dirty="0" smtClean="0">
                <a:solidFill>
                  <a:srgbClr val="E2EAEA"/>
                </a:solidFill>
              </a:rPr>
              <a:t>LARC </a:t>
            </a:r>
            <a:r>
              <a:rPr lang="en-US" i="1" dirty="0">
                <a:solidFill>
                  <a:srgbClr val="E2EAEA"/>
                </a:solidFill>
              </a:rPr>
              <a:t>Workshop on User Privacy and </a:t>
            </a:r>
            <a:r>
              <a:rPr lang="en-US" i="1" dirty="0" smtClean="0">
                <a:solidFill>
                  <a:srgbClr val="E2EAEA"/>
                </a:solidFill>
              </a:rPr>
              <a:t>Security, July 2011</a:t>
            </a:r>
            <a:endParaRPr lang="fr-FR" sz="2400" i="1" dirty="0" smtClean="0">
              <a:solidFill>
                <a:srgbClr val="E2EAEA"/>
              </a:solidFill>
            </a:endParaRPr>
          </a:p>
        </p:txBody>
      </p:sp>
      <p:sp>
        <p:nvSpPr>
          <p:cNvPr id="15364" name="Rectangle 4"/>
          <p:cNvSpPr>
            <a:spLocks/>
          </p:cNvSpPr>
          <p:nvPr/>
        </p:nvSpPr>
        <p:spPr bwMode="auto">
          <a:xfrm>
            <a:off x="304800" y="1035050"/>
            <a:ext cx="8534400" cy="1250950"/>
          </a:xfrm>
          <a:prstGeom prst="rect">
            <a:avLst/>
          </a:prstGeom>
          <a:noFill/>
          <a:ln w="9525">
            <a:noFill/>
            <a:miter lim="800000"/>
            <a:headEnd/>
            <a:tailEnd/>
          </a:ln>
        </p:spPr>
        <p:txBody>
          <a:bodyPr rIns="45720" anchor="ctr"/>
          <a:lstStyle/>
          <a:p>
            <a:r>
              <a:rPr lang="en-US" sz="4400" dirty="0" smtClean="0">
                <a:solidFill>
                  <a:srgbClr val="FFC800"/>
                </a:solidFill>
                <a:latin typeface="Corbel" pitchFamily="34" charset="0"/>
              </a:rPr>
              <a:t>Privacy and Behavioral Economics:</a:t>
            </a:r>
            <a:br>
              <a:rPr lang="en-US" sz="4400" dirty="0" smtClean="0">
                <a:solidFill>
                  <a:srgbClr val="FFC800"/>
                </a:solidFill>
                <a:latin typeface="Corbel" pitchFamily="34" charset="0"/>
              </a:rPr>
            </a:br>
            <a:r>
              <a:rPr lang="en-US" sz="3600" dirty="0" smtClean="0">
                <a:solidFill>
                  <a:srgbClr val="FFC800"/>
                </a:solidFill>
                <a:latin typeface="Corbel" pitchFamily="34" charset="0"/>
              </a:rPr>
              <a:t>From the Control Paradox </a:t>
            </a:r>
            <a:br>
              <a:rPr lang="en-US" sz="3600" dirty="0" smtClean="0">
                <a:solidFill>
                  <a:srgbClr val="FFC800"/>
                </a:solidFill>
                <a:latin typeface="Corbel" pitchFamily="34" charset="0"/>
              </a:rPr>
            </a:br>
            <a:r>
              <a:rPr lang="en-US" sz="3600" dirty="0" smtClean="0">
                <a:solidFill>
                  <a:srgbClr val="FFC800"/>
                </a:solidFill>
                <a:latin typeface="Corbel" pitchFamily="34" charset="0"/>
              </a:rPr>
              <a:t>to Augmented Reality</a:t>
            </a:r>
            <a:endParaRPr lang="en-US" sz="2800" dirty="0">
              <a:solidFill>
                <a:srgbClr val="FFC800"/>
              </a:solidFill>
              <a:latin typeface="Corbel" pitchFamily="34" charset="0"/>
            </a:endParaRPr>
          </a:p>
        </p:txBody>
      </p:sp>
    </p:spTree>
    <p:extLst>
      <p:ext uri="{BB962C8B-B14F-4D97-AF65-F5344CB8AC3E}">
        <p14:creationId xmlns:p14="http://schemas.microsoft.com/office/powerpoint/2010/main" val="11805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p:cNvSpPr>
          <p:nvPr>
            <p:ph type="title" idx="4294967295"/>
          </p:nvPr>
        </p:nvSpPr>
        <p:spPr bwMode="auto"/>
        <p:txBody>
          <a:bodyPr wrap="square" tIns="45720" bIns="45720" numCol="1" anchorCtr="0" compatLnSpc="1">
            <a:prstTxWarp prst="textNoShape">
              <a:avLst/>
            </a:prstTxWarp>
            <a:normAutofit/>
          </a:bodyPr>
          <a:lstStyle/>
          <a:p>
            <a:pPr eaLnBrk="1" hangingPunct="1">
              <a:defRPr/>
            </a:pPr>
            <a:r>
              <a:rPr lang="en-US" sz="3800" dirty="0" smtClean="0"/>
              <a:t>Three studies</a:t>
            </a:r>
            <a:endParaRPr lang="en-US" sz="3800" i="1" dirty="0" smtClean="0"/>
          </a:p>
        </p:txBody>
      </p:sp>
      <p:sp>
        <p:nvSpPr>
          <p:cNvPr id="50178" name="Rectangle 3"/>
          <p:cNvSpPr>
            <a:spLocks noGrp="1" noChangeArrowheads="1"/>
          </p:cNvSpPr>
          <p:nvPr>
            <p:ph type="body" idx="1"/>
          </p:nvPr>
        </p:nvSpPr>
        <p:spPr>
          <a:xfrm>
            <a:off x="0" y="1447800"/>
            <a:ext cx="9144000" cy="5105399"/>
          </a:xfrm>
        </p:spPr>
        <p:txBody>
          <a:bodyPr/>
          <a:lstStyle/>
          <a:p>
            <a:pPr marL="633412" lvl="1" indent="-514350">
              <a:lnSpc>
                <a:spcPct val="150000"/>
              </a:lnSpc>
              <a:spcBef>
                <a:spcPct val="0"/>
              </a:spcBef>
              <a:buClr>
                <a:schemeClr val="accent1"/>
              </a:buClr>
              <a:buSzPct val="80000"/>
              <a:buFont typeface="+mj-lt"/>
              <a:buAutoNum type="arabicPeriod"/>
            </a:pPr>
            <a:r>
              <a:rPr lang="en-US" sz="2600" dirty="0" smtClean="0"/>
              <a:t>The inconsistency of privacy valuations</a:t>
            </a:r>
          </a:p>
          <a:p>
            <a:pPr marL="741363" lvl="1" indent="-284163">
              <a:lnSpc>
                <a:spcPct val="150000"/>
              </a:lnSpc>
              <a:spcBef>
                <a:spcPct val="0"/>
              </a:spcBef>
              <a:buSzPct val="80000"/>
            </a:pPr>
            <a:r>
              <a:rPr lang="en-US" sz="2100" dirty="0" smtClean="0">
                <a:latin typeface="Corbel" pitchFamily="34" charset="0"/>
              </a:rPr>
              <a:t>About how the endowment effect  affects people’s willingness to pay for privacy</a:t>
            </a:r>
          </a:p>
          <a:p>
            <a:pPr marL="633412" lvl="1" indent="-514350">
              <a:lnSpc>
                <a:spcPct val="150000"/>
              </a:lnSpc>
              <a:spcBef>
                <a:spcPct val="0"/>
              </a:spcBef>
              <a:buClr>
                <a:schemeClr val="accent1"/>
              </a:buClr>
              <a:buSzPct val="80000"/>
              <a:buFont typeface="+mj-lt"/>
              <a:buAutoNum type="arabicPeriod" startAt="2"/>
            </a:pPr>
            <a:r>
              <a:rPr lang="en-US" sz="2600" dirty="0" smtClean="0"/>
              <a:t>The paradox of control</a:t>
            </a:r>
          </a:p>
          <a:p>
            <a:pPr lvl="1">
              <a:lnSpc>
                <a:spcPct val="150000"/>
              </a:lnSpc>
            </a:pPr>
            <a:r>
              <a:rPr lang="en-US" sz="2100" dirty="0" smtClean="0">
                <a:latin typeface="Corbel" pitchFamily="34" charset="0"/>
              </a:rPr>
              <a:t>About the propensity to reveal personal information</a:t>
            </a:r>
          </a:p>
          <a:p>
            <a:pPr marL="633412" lvl="1" indent="-514350">
              <a:lnSpc>
                <a:spcPct val="150000"/>
              </a:lnSpc>
              <a:spcBef>
                <a:spcPct val="0"/>
              </a:spcBef>
              <a:buClr>
                <a:schemeClr val="accent1"/>
              </a:buClr>
              <a:buSzPct val="80000"/>
              <a:buFont typeface="+mj-lt"/>
              <a:buAutoNum type="arabicPeriod" startAt="3"/>
            </a:pPr>
            <a:r>
              <a:rPr lang="en-US" sz="2600" dirty="0" smtClean="0"/>
              <a:t>Discounting past information</a:t>
            </a:r>
          </a:p>
          <a:p>
            <a:pPr lvl="1">
              <a:lnSpc>
                <a:spcPct val="150000"/>
              </a:lnSpc>
            </a:pPr>
            <a:r>
              <a:rPr lang="en-US" sz="2100" dirty="0" smtClean="0">
                <a:latin typeface="Corbel" pitchFamily="34" charset="0"/>
              </a:rPr>
              <a:t>About the impact on </a:t>
            </a:r>
            <a:r>
              <a:rPr lang="en-US" sz="2100" i="1" dirty="0" smtClean="0">
                <a:latin typeface="Corbel" pitchFamily="34" charset="0"/>
              </a:rPr>
              <a:t>others </a:t>
            </a:r>
            <a:r>
              <a:rPr lang="en-US" sz="2100" dirty="0" smtClean="0">
                <a:latin typeface="Corbel" pitchFamily="34" charset="0"/>
              </a:rPr>
              <a:t>of one’s personal information</a:t>
            </a:r>
          </a:p>
          <a:p>
            <a:pPr>
              <a:lnSpc>
                <a:spcPct val="150000"/>
              </a:lnSpc>
              <a:buNone/>
            </a:pPr>
            <a:endParaRPr lang="en-US" sz="2800" dirty="0" smtClean="0">
              <a:latin typeface="Corbel" pitchFamily="34" charset="0"/>
            </a:endParaRPr>
          </a:p>
          <a:p>
            <a:pPr algn="ctr">
              <a:lnSpc>
                <a:spcPct val="150000"/>
              </a:lnSpc>
              <a:buNone/>
            </a:pPr>
            <a:r>
              <a:rPr lang="en-US" sz="1800" b="1" i="1" dirty="0" smtClean="0">
                <a:latin typeface="Corbel" pitchFamily="34" charset="0"/>
              </a:rPr>
              <a:t>Joint works with Laura Brandimarte, Joachim Vosgerau, Leslie John, George Loewenstein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p:cNvSpPr>
          <p:nvPr>
            <p:ph type="title" idx="4294967295"/>
          </p:nvPr>
        </p:nvSpPr>
        <p:spPr bwMode="auto"/>
        <p:txBody>
          <a:bodyPr wrap="square" tIns="45720" bIns="45720" numCol="1" anchorCtr="0" compatLnSpc="1">
            <a:prstTxWarp prst="textNoShape">
              <a:avLst/>
            </a:prstTxWarp>
            <a:normAutofit/>
          </a:bodyPr>
          <a:lstStyle/>
          <a:p>
            <a:pPr eaLnBrk="1" hangingPunct="1">
              <a:defRPr/>
            </a:pPr>
            <a:r>
              <a:rPr lang="en-US" sz="3800" dirty="0" smtClean="0"/>
              <a:t>Three studies</a:t>
            </a:r>
            <a:endParaRPr lang="en-US" sz="3800" i="1" dirty="0" smtClean="0"/>
          </a:p>
        </p:txBody>
      </p:sp>
      <p:sp>
        <p:nvSpPr>
          <p:cNvPr id="50178" name="Rectangle 3"/>
          <p:cNvSpPr>
            <a:spLocks noGrp="1" noChangeArrowheads="1"/>
          </p:cNvSpPr>
          <p:nvPr>
            <p:ph type="body" idx="1"/>
          </p:nvPr>
        </p:nvSpPr>
        <p:spPr>
          <a:xfrm>
            <a:off x="228600" y="1600200"/>
            <a:ext cx="8763000" cy="5105399"/>
          </a:xfrm>
        </p:spPr>
        <p:txBody>
          <a:bodyPr/>
          <a:lstStyle/>
          <a:p>
            <a:pPr marL="633412" lvl="1" indent="-514350">
              <a:lnSpc>
                <a:spcPct val="150000"/>
              </a:lnSpc>
              <a:spcBef>
                <a:spcPct val="0"/>
              </a:spcBef>
              <a:buClr>
                <a:schemeClr val="accent1"/>
              </a:buClr>
              <a:buSzPct val="80000"/>
              <a:buFont typeface="+mj-lt"/>
              <a:buAutoNum type="arabicPeriod"/>
            </a:pPr>
            <a:r>
              <a:rPr lang="en-US" b="1" dirty="0" smtClean="0"/>
              <a:t>The inconsistency of privacy valuations</a:t>
            </a:r>
          </a:p>
          <a:p>
            <a:pPr marL="898525" lvl="2" indent="-514350">
              <a:lnSpc>
                <a:spcPct val="150000"/>
              </a:lnSpc>
              <a:spcBef>
                <a:spcPct val="0"/>
              </a:spcBef>
              <a:buClr>
                <a:schemeClr val="accent2"/>
              </a:buClr>
              <a:buSzPct val="100000"/>
            </a:pPr>
            <a:r>
              <a:rPr lang="en-US" sz="2000" dirty="0" smtClean="0"/>
              <a:t>With Leslie John and George Loewenstein</a:t>
            </a:r>
            <a:endParaRPr lang="en-US" dirty="0" smtClean="0"/>
          </a:p>
          <a:p>
            <a:pPr marL="633412" indent="-514350">
              <a:lnSpc>
                <a:spcPct val="150000"/>
              </a:lnSpc>
              <a:buFont typeface="+mj-lt"/>
              <a:buAutoNum type="arabicPeriod" startAt="2"/>
            </a:pPr>
            <a:r>
              <a:rPr lang="en-US" sz="2800" dirty="0" smtClean="0">
                <a:latin typeface="Corbel" pitchFamily="34" charset="0"/>
              </a:rPr>
              <a:t>The paradox of control</a:t>
            </a:r>
          </a:p>
          <a:p>
            <a:pPr marL="633412" indent="-514350">
              <a:lnSpc>
                <a:spcPct val="150000"/>
              </a:lnSpc>
              <a:buFont typeface="+mj-lt"/>
              <a:buAutoNum type="arabicPeriod" startAt="2"/>
            </a:pPr>
            <a:r>
              <a:rPr lang="en-US" sz="2800" dirty="0" smtClean="0">
                <a:latin typeface="Corbel" pitchFamily="34" charset="0"/>
              </a:rPr>
              <a:t>Discounting past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idx="4294967295"/>
          </p:nvPr>
        </p:nvSpPr>
        <p:spPr>
          <a:xfrm>
            <a:off x="457200" y="155448"/>
            <a:ext cx="8229600" cy="1252728"/>
          </a:xfrm>
        </p:spPr>
        <p:txBody>
          <a:bodyPr>
            <a:noAutofit/>
          </a:bodyPr>
          <a:lstStyle/>
          <a:p>
            <a:pPr lvl="1" fontAlgn="auto">
              <a:spcAft>
                <a:spcPts val="0"/>
              </a:spcAft>
              <a:defRPr/>
            </a:pPr>
            <a:r>
              <a:rPr lang="en-US" sz="3600" dirty="0" smtClean="0"/>
              <a:t>The inconsistency of privacy valuations</a:t>
            </a:r>
            <a:endParaRPr lang="en-US" sz="2800" dirty="0" smtClean="0">
              <a:solidFill>
                <a:schemeClr val="accent1">
                  <a:satMod val="150000"/>
                </a:schemeClr>
              </a:solidFill>
            </a:endParaRPr>
          </a:p>
        </p:txBody>
      </p:sp>
      <p:sp>
        <p:nvSpPr>
          <p:cNvPr id="31747" name="Rectangle 3"/>
          <p:cNvSpPr>
            <a:spLocks noGrp="1"/>
          </p:cNvSpPr>
          <p:nvPr>
            <p:ph idx="4294967295"/>
          </p:nvPr>
        </p:nvSpPr>
        <p:spPr>
          <a:xfrm>
            <a:off x="381000" y="1676401"/>
            <a:ext cx="8305800" cy="4724400"/>
          </a:xfrm>
        </p:spPr>
        <p:txBody>
          <a:bodyPr/>
          <a:lstStyle/>
          <a:p>
            <a:pPr eaLnBrk="1" hangingPunct="1">
              <a:lnSpc>
                <a:spcPct val="150000"/>
              </a:lnSpc>
            </a:pPr>
            <a:r>
              <a:rPr lang="en-US" sz="2400" dirty="0" smtClean="0"/>
              <a:t>Can mere framing change the valuation of personal data? Consider:</a:t>
            </a:r>
          </a:p>
          <a:p>
            <a:pPr lvl="1">
              <a:lnSpc>
                <a:spcPct val="150000"/>
              </a:lnSpc>
            </a:pPr>
            <a:r>
              <a:rPr lang="en-US" sz="2000" dirty="0" smtClean="0"/>
              <a:t>Willingness to accept (WTA) money to give away information</a:t>
            </a:r>
          </a:p>
          <a:p>
            <a:pPr eaLnBrk="1" hangingPunct="1">
              <a:lnSpc>
                <a:spcPct val="150000"/>
              </a:lnSpc>
              <a:buFont typeface="Wingdings 2" pitchFamily="18" charset="2"/>
              <a:buNone/>
            </a:pPr>
            <a:r>
              <a:rPr lang="en-US" sz="2400" dirty="0" smtClean="0"/>
              <a:t>		</a:t>
            </a:r>
            <a:r>
              <a:rPr lang="en-US" sz="2400" b="1" i="1" dirty="0" smtClean="0"/>
              <a:t>vs.</a:t>
            </a:r>
          </a:p>
          <a:p>
            <a:pPr lvl="1">
              <a:lnSpc>
                <a:spcPct val="150000"/>
              </a:lnSpc>
            </a:pPr>
            <a:r>
              <a:rPr lang="en-US" sz="2000" dirty="0" smtClean="0"/>
              <a:t>Willingness to pay (WTP) money to protect information</a:t>
            </a:r>
          </a:p>
          <a:p>
            <a:pPr eaLnBrk="1" hangingPunct="1">
              <a:lnSpc>
                <a:spcPct val="150000"/>
              </a:lnSpc>
            </a:pPr>
            <a:r>
              <a:rPr lang="en-US" sz="2400" dirty="0" smtClean="0"/>
              <a:t>Hypothesis:</a:t>
            </a:r>
          </a:p>
          <a:p>
            <a:pPr lvl="1" eaLnBrk="1" hangingPunct="1">
              <a:lnSpc>
                <a:spcPct val="150000"/>
              </a:lnSpc>
            </a:pPr>
            <a:r>
              <a:rPr lang="en-US" sz="2000" dirty="0" smtClean="0"/>
              <a:t>People assign different values to their personal information depending on whether they are focusing on </a:t>
            </a:r>
            <a:r>
              <a:rPr lang="en-US" sz="2000" b="1" dirty="0" smtClean="0"/>
              <a:t>protecting it</a:t>
            </a:r>
            <a:r>
              <a:rPr lang="en-US" sz="2000" dirty="0" smtClean="0"/>
              <a:t> or </a:t>
            </a:r>
            <a:r>
              <a:rPr lang="en-US" sz="2000" b="1" dirty="0" smtClean="0"/>
              <a:t>revealing it</a:t>
            </a:r>
          </a:p>
          <a:p>
            <a:pPr lvl="2">
              <a:lnSpc>
                <a:spcPct val="150000"/>
              </a:lnSpc>
            </a:pPr>
            <a:r>
              <a:rPr lang="en-US" sz="1600" dirty="0" smtClean="0"/>
              <a:t>Related to endowment effects studies (e.g., </a:t>
            </a:r>
            <a:r>
              <a:rPr lang="en-US" sz="1600" dirty="0" err="1" smtClean="0"/>
              <a:t>Thaler</a:t>
            </a:r>
            <a:r>
              <a:rPr lang="en-US" sz="1600" dirty="0" smtClean="0"/>
              <a:t> 1980)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en-US" sz="4100" dirty="0" smtClean="0"/>
              <a:t>Experimental design</a:t>
            </a:r>
          </a:p>
        </p:txBody>
      </p:sp>
      <p:sp>
        <p:nvSpPr>
          <p:cNvPr id="32771" name="Rectangle 3"/>
          <p:cNvSpPr>
            <a:spLocks noGrp="1"/>
          </p:cNvSpPr>
          <p:nvPr>
            <p:ph idx="4294967295"/>
          </p:nvPr>
        </p:nvSpPr>
        <p:spPr>
          <a:xfrm>
            <a:off x="228600" y="1676400"/>
            <a:ext cx="8686800" cy="4952999"/>
          </a:xfrm>
        </p:spPr>
        <p:txBody>
          <a:bodyPr/>
          <a:lstStyle/>
          <a:p>
            <a:pPr marL="347663" indent="-347663" eaLnBrk="1" hangingPunct="1">
              <a:buFont typeface="Wingdings" pitchFamily="2" charset="2"/>
              <a:buChar char="§"/>
            </a:pPr>
            <a:r>
              <a:rPr lang="en-US" sz="2400" dirty="0" smtClean="0"/>
              <a:t>Mall patrons asked to participate in (decoy) survey</a:t>
            </a:r>
          </a:p>
          <a:p>
            <a:pPr marL="347663" indent="-347663" eaLnBrk="1" hangingPunct="1">
              <a:buFont typeface="Wingdings" pitchFamily="2" charset="2"/>
              <a:buChar char="§"/>
            </a:pPr>
            <a:r>
              <a:rPr lang="en-US" sz="2400" dirty="0" smtClean="0"/>
              <a:t>As payment for participation, subjects were offered gift cards</a:t>
            </a:r>
          </a:p>
          <a:p>
            <a:pPr marL="347663" indent="-347663" eaLnBrk="1" hangingPunct="1">
              <a:buFont typeface="Wingdings" pitchFamily="2" charset="2"/>
              <a:buChar char="§"/>
            </a:pPr>
            <a:r>
              <a:rPr lang="en-US" sz="2400" dirty="0" smtClean="0"/>
              <a:t>We manipulated trade-offs between privacy protection and value of cards</a:t>
            </a:r>
          </a:p>
          <a:p>
            <a:pPr marL="347663" indent="-347663" eaLnBrk="1" hangingPunct="1"/>
            <a:r>
              <a:rPr lang="en-US" sz="2400" dirty="0" smtClean="0"/>
              <a:t>Subjects </a:t>
            </a:r>
            <a:r>
              <a:rPr lang="en-US" sz="2400" i="1" u="sng" dirty="0" smtClean="0"/>
              <a:t>endowed</a:t>
            </a:r>
            <a:r>
              <a:rPr lang="en-US" sz="2400" dirty="0" smtClean="0"/>
              <a:t> with either:</a:t>
            </a:r>
          </a:p>
          <a:p>
            <a:pPr marL="990600" lvl="1" indent="-533400" eaLnBrk="1" hangingPunct="1"/>
            <a:r>
              <a:rPr lang="en-US" sz="2000" b="1" dirty="0" smtClean="0"/>
              <a:t>$10 Anonymous gift card. </a:t>
            </a:r>
            <a:r>
              <a:rPr lang="en-US" sz="2000" i="1" dirty="0" smtClean="0"/>
              <a:t>“Your name will not be linked to the transactions completed with the card, and its usage will not be tracked by the researchers.”</a:t>
            </a:r>
            <a:endParaRPr lang="en-US" sz="2000" b="1" i="1" dirty="0" smtClean="0"/>
          </a:p>
          <a:p>
            <a:pPr marL="990600" lvl="1" indent="-533400" eaLnBrk="1" hangingPunct="1"/>
            <a:r>
              <a:rPr lang="en-US" sz="2000" b="1" dirty="0" smtClean="0"/>
              <a:t>$12 </a:t>
            </a:r>
            <a:r>
              <a:rPr lang="en-US" sz="2000" b="1" dirty="0" err="1" smtClean="0"/>
              <a:t>Trackable</a:t>
            </a:r>
            <a:r>
              <a:rPr lang="en-US" sz="2000" b="1" dirty="0" smtClean="0"/>
              <a:t> gift card. </a:t>
            </a:r>
            <a:r>
              <a:rPr lang="en-US" sz="2000" i="1" dirty="0" smtClean="0"/>
              <a:t>“Your name will be linked to the transactions completed with the card, and its usage will be tracked by the researchers.”</a:t>
            </a:r>
          </a:p>
          <a:p>
            <a:pPr marL="347663" indent="-347663" eaLnBrk="1" hangingPunct="1"/>
            <a:r>
              <a:rPr lang="en-US" sz="2400" dirty="0" smtClean="0"/>
              <a:t>Subjects asked whether they’d like to </a:t>
            </a:r>
            <a:r>
              <a:rPr lang="en-US" sz="2400" i="1" u="sng" dirty="0" smtClean="0"/>
              <a:t>switch</a:t>
            </a:r>
            <a:r>
              <a:rPr lang="en-US" sz="2400" dirty="0" smtClean="0"/>
              <a:t> cards</a:t>
            </a:r>
          </a:p>
          <a:p>
            <a:pPr marL="990600" lvl="1" indent="-533400" eaLnBrk="1" hangingPunct="1"/>
            <a:r>
              <a:rPr lang="en-US" sz="2000" dirty="0" smtClean="0"/>
              <a:t>From $10 Anonymous to $12 </a:t>
            </a:r>
            <a:r>
              <a:rPr lang="en-US" sz="2000" dirty="0" err="1" smtClean="0"/>
              <a:t>Trackable</a:t>
            </a:r>
            <a:r>
              <a:rPr lang="en-US" sz="2000" dirty="0" smtClean="0"/>
              <a:t> (WTA)</a:t>
            </a:r>
          </a:p>
          <a:p>
            <a:pPr marL="990600" lvl="1" indent="-533400" eaLnBrk="1" hangingPunct="1"/>
            <a:r>
              <a:rPr lang="en-US" sz="2000" dirty="0" smtClean="0"/>
              <a:t>From $12 </a:t>
            </a:r>
            <a:r>
              <a:rPr lang="en-US" sz="2000" dirty="0" err="1" smtClean="0"/>
              <a:t>Trackable</a:t>
            </a:r>
            <a:r>
              <a:rPr lang="en-US" sz="2000" dirty="0" smtClean="0"/>
              <a:t> to $10 Anonymous (WTP)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7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7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idx="4294967295"/>
          </p:nvPr>
        </p:nvSpPr>
        <p:spPr>
          <a:xfrm>
            <a:off x="304800" y="155575"/>
            <a:ext cx="7696200" cy="1252538"/>
          </a:xfrm>
        </p:spPr>
        <p:txBody>
          <a:bodyPr>
            <a:normAutofit/>
          </a:bodyPr>
          <a:lstStyle/>
          <a:p>
            <a:pPr eaLnBrk="1" fontAlgn="auto" hangingPunct="1">
              <a:spcAft>
                <a:spcPts val="0"/>
              </a:spcAft>
              <a:defRPr/>
            </a:pPr>
            <a:r>
              <a:rPr lang="en-US" dirty="0" smtClean="0"/>
              <a:t>WTP vs. WTA: Results</a:t>
            </a:r>
            <a:endParaRPr lang="en-US" dirty="0" smtClean="0">
              <a:solidFill>
                <a:schemeClr val="accent1">
                  <a:satMod val="150000"/>
                </a:schemeClr>
              </a:solidFill>
            </a:endParaRPr>
          </a:p>
        </p:txBody>
      </p:sp>
      <p:sp>
        <p:nvSpPr>
          <p:cNvPr id="2052" name="Text Box 5"/>
          <p:cNvSpPr txBox="1">
            <a:spLocks noChangeArrowheads="1"/>
          </p:cNvSpPr>
          <p:nvPr/>
        </p:nvSpPr>
        <p:spPr bwMode="auto">
          <a:xfrm>
            <a:off x="228600" y="6324600"/>
            <a:ext cx="4419600" cy="366713"/>
          </a:xfrm>
          <a:prstGeom prst="rect">
            <a:avLst/>
          </a:prstGeom>
          <a:noFill/>
          <a:ln w="9525">
            <a:noFill/>
            <a:miter lim="800000"/>
            <a:headEnd/>
            <a:tailEnd/>
          </a:ln>
        </p:spPr>
        <p:txBody>
          <a:bodyPr>
            <a:spAutoFit/>
          </a:bodyPr>
          <a:lstStyle/>
          <a:p>
            <a:pPr>
              <a:spcBef>
                <a:spcPct val="50000"/>
              </a:spcBef>
            </a:pPr>
            <a:r>
              <a:rPr lang="en-US" dirty="0">
                <a:solidFill>
                  <a:schemeClr val="bg1"/>
                </a:solidFill>
              </a:rPr>
              <a:t>χ2(3) = 30.66, p &lt; 0.0005</a:t>
            </a:r>
          </a:p>
        </p:txBody>
      </p:sp>
      <p:graphicFrame>
        <p:nvGraphicFramePr>
          <p:cNvPr id="2050" name="Object 5"/>
          <p:cNvGraphicFramePr>
            <a:graphicFrameLocks noChangeAspect="1"/>
          </p:cNvGraphicFramePr>
          <p:nvPr/>
        </p:nvGraphicFramePr>
        <p:xfrm>
          <a:off x="76200" y="1873250"/>
          <a:ext cx="8991600" cy="4146550"/>
        </p:xfrm>
        <a:graphic>
          <a:graphicData uri="http://schemas.openxmlformats.org/presentationml/2006/ole">
            <mc:AlternateContent xmlns:mc="http://schemas.openxmlformats.org/markup-compatibility/2006">
              <mc:Choice xmlns:v="urn:schemas-microsoft-com:vml" Requires="v">
                <p:oleObj spid="_x0000_s482350" name="Worksheet" r:id="rId4" imgW="5989154" imgH="2887906" progId="Excel.Sheet.8">
                  <p:embed/>
                </p:oleObj>
              </mc:Choice>
              <mc:Fallback>
                <p:oleObj name="Worksheet" r:id="rId4" imgW="5989154" imgH="2887906"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873250"/>
                        <a:ext cx="8991600" cy="41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eaLnBrk="1" hangingPunct="1">
              <a:defRPr/>
            </a:pPr>
            <a:r>
              <a:rPr lang="en-US" sz="4100" dirty="0" smtClean="0"/>
              <a:t>Implications</a:t>
            </a:r>
          </a:p>
        </p:txBody>
      </p:sp>
      <p:sp>
        <p:nvSpPr>
          <p:cNvPr id="349187" name="Rectangle 3"/>
          <p:cNvSpPr>
            <a:spLocks noGrp="1"/>
          </p:cNvSpPr>
          <p:nvPr>
            <p:ph type="body" idx="1"/>
          </p:nvPr>
        </p:nvSpPr>
        <p:spPr>
          <a:xfrm>
            <a:off x="76200" y="1524000"/>
            <a:ext cx="8839200" cy="5257800"/>
          </a:xfrm>
        </p:spPr>
        <p:txBody>
          <a:bodyPr/>
          <a:lstStyle/>
          <a:p>
            <a:pPr eaLnBrk="1" hangingPunct="1">
              <a:lnSpc>
                <a:spcPct val="150000"/>
              </a:lnSpc>
            </a:pPr>
            <a:r>
              <a:rPr lang="en-US" sz="2400" dirty="0" smtClean="0"/>
              <a:t>People’s concerns for privacy (and security) depend, in part, on priming and framing</a:t>
            </a:r>
          </a:p>
          <a:p>
            <a:pPr eaLnBrk="1" hangingPunct="1">
              <a:lnSpc>
                <a:spcPct val="150000"/>
              </a:lnSpc>
              <a:buSzTx/>
              <a:buFont typeface="Wingdings" pitchFamily="2" charset="2"/>
              <a:buChar char="§"/>
            </a:pPr>
            <a:r>
              <a:rPr lang="en-US" sz="2400" dirty="0" smtClean="0"/>
              <a:t>Vicious circle: if you have </a:t>
            </a:r>
            <a:r>
              <a:rPr lang="en-US" sz="2400" i="1" dirty="0" smtClean="0"/>
              <a:t>less privacy</a:t>
            </a:r>
            <a:r>
              <a:rPr lang="en-US" sz="2400" dirty="0" smtClean="0"/>
              <a:t>, you </a:t>
            </a:r>
            <a:r>
              <a:rPr lang="en-US" sz="2400" i="1" dirty="0" smtClean="0"/>
              <a:t>value privacy</a:t>
            </a:r>
            <a:r>
              <a:rPr lang="en-US" sz="2400" dirty="0" smtClean="0"/>
              <a:t> </a:t>
            </a:r>
            <a:r>
              <a:rPr lang="en-US" sz="2400" i="1" dirty="0" smtClean="0"/>
              <a:t>less</a:t>
            </a:r>
            <a:endParaRPr lang="en-US" sz="2000" i="1"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p:cNvSpPr>
          <p:nvPr>
            <p:ph type="title" idx="4294967295"/>
          </p:nvPr>
        </p:nvSpPr>
        <p:spPr bwMode="auto"/>
        <p:txBody>
          <a:bodyPr wrap="square" tIns="45720" bIns="45720" numCol="1" anchorCtr="0" compatLnSpc="1">
            <a:prstTxWarp prst="textNoShape">
              <a:avLst/>
            </a:prstTxWarp>
            <a:normAutofit/>
          </a:bodyPr>
          <a:lstStyle/>
          <a:p>
            <a:pPr eaLnBrk="1" hangingPunct="1">
              <a:defRPr/>
            </a:pPr>
            <a:r>
              <a:rPr lang="en-US" sz="3800" dirty="0" smtClean="0"/>
              <a:t>Three studies</a:t>
            </a:r>
            <a:endParaRPr lang="en-US" sz="3800" i="1" dirty="0" smtClean="0"/>
          </a:p>
        </p:txBody>
      </p:sp>
      <p:sp>
        <p:nvSpPr>
          <p:cNvPr id="50178" name="Rectangle 3"/>
          <p:cNvSpPr>
            <a:spLocks noGrp="1" noChangeArrowheads="1"/>
          </p:cNvSpPr>
          <p:nvPr>
            <p:ph type="body" idx="1"/>
          </p:nvPr>
        </p:nvSpPr>
        <p:spPr>
          <a:xfrm>
            <a:off x="228600" y="1600200"/>
            <a:ext cx="8763000" cy="5105399"/>
          </a:xfrm>
        </p:spPr>
        <p:txBody>
          <a:bodyPr/>
          <a:lstStyle/>
          <a:p>
            <a:pPr marL="633412" lvl="1" indent="-514350">
              <a:lnSpc>
                <a:spcPct val="150000"/>
              </a:lnSpc>
              <a:spcBef>
                <a:spcPct val="0"/>
              </a:spcBef>
              <a:buClr>
                <a:schemeClr val="accent1"/>
              </a:buClr>
              <a:buSzPct val="80000"/>
              <a:buFont typeface="+mj-lt"/>
              <a:buAutoNum type="arabicPeriod"/>
            </a:pPr>
            <a:r>
              <a:rPr lang="en-US" dirty="0" smtClean="0"/>
              <a:t>The inconsistency of privacy valuations</a:t>
            </a:r>
          </a:p>
          <a:p>
            <a:pPr marL="633412" indent="-514350">
              <a:lnSpc>
                <a:spcPct val="150000"/>
              </a:lnSpc>
              <a:buFont typeface="+mj-lt"/>
              <a:buAutoNum type="arabicPeriod" startAt="2"/>
            </a:pPr>
            <a:r>
              <a:rPr lang="en-US" sz="2800" b="1" dirty="0" smtClean="0">
                <a:latin typeface="Corbel" pitchFamily="34" charset="0"/>
              </a:rPr>
              <a:t>The paradox of control</a:t>
            </a:r>
          </a:p>
          <a:p>
            <a:pPr marL="925512" lvl="1" indent="-514350">
              <a:lnSpc>
                <a:spcPct val="150000"/>
              </a:lnSpc>
            </a:pPr>
            <a:r>
              <a:rPr lang="en-US" sz="2000" dirty="0" smtClean="0">
                <a:latin typeface="Corbel" pitchFamily="34" charset="0"/>
              </a:rPr>
              <a:t>With Laura Brandimarte and George Loewenstein</a:t>
            </a:r>
          </a:p>
          <a:p>
            <a:pPr marL="633412" indent="-514350">
              <a:lnSpc>
                <a:spcPct val="150000"/>
              </a:lnSpc>
              <a:buFont typeface="+mj-lt"/>
              <a:buAutoNum type="arabicPeriod" startAt="2"/>
            </a:pPr>
            <a:r>
              <a:rPr lang="en-US" sz="2800" dirty="0" smtClean="0">
                <a:latin typeface="Corbel" pitchFamily="34" charset="0"/>
              </a:rPr>
              <a:t>Discounting past information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6"/>
          <p:cNvSpPr>
            <a:spLocks noGrp="1"/>
          </p:cNvSpPr>
          <p:nvPr>
            <p:ph sz="half" idx="1"/>
          </p:nvPr>
        </p:nvSpPr>
        <p:spPr bwMode="auto">
          <a:xfrm>
            <a:off x="457200" y="2590800"/>
            <a:ext cx="8534400" cy="1143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50000"/>
              </a:lnSpc>
              <a:buNone/>
            </a:pPr>
            <a:r>
              <a:rPr lang="en-US" sz="3600" dirty="0" smtClean="0"/>
              <a:t>Control :: Privacy</a:t>
            </a:r>
          </a:p>
        </p:txBody>
      </p:sp>
      <p:sp>
        <p:nvSpPr>
          <p:cNvPr id="32771" name="CasellaDiTesto 5"/>
          <p:cNvSpPr txBox="1">
            <a:spLocks noChangeArrowheads="1"/>
          </p:cNvSpPr>
          <p:nvPr/>
        </p:nvSpPr>
        <p:spPr bwMode="auto">
          <a:xfrm>
            <a:off x="457200" y="358914"/>
            <a:ext cx="8382000" cy="707886"/>
          </a:xfrm>
          <a:prstGeom prst="rect">
            <a:avLst/>
          </a:prstGeom>
          <a:noFill/>
          <a:ln w="9525">
            <a:noFill/>
            <a:miter lim="800000"/>
            <a:headEnd/>
            <a:tailEnd/>
          </a:ln>
        </p:spPr>
        <p:txBody>
          <a:bodyPr wrap="square">
            <a:spAutoFit/>
          </a:bodyPr>
          <a:lstStyle/>
          <a:p>
            <a:pPr fontAlgn="base">
              <a:spcBef>
                <a:spcPct val="0"/>
              </a:spcBef>
              <a:spcAft>
                <a:spcPct val="0"/>
              </a:spcAft>
            </a:pPr>
            <a:r>
              <a:rPr lang="it-IT" sz="4000" b="1" dirty="0" smtClean="0">
                <a:solidFill>
                  <a:srgbClr val="FFC000"/>
                </a:solidFill>
                <a:latin typeface="+mj-lt"/>
              </a:rPr>
              <a:t>Privacy and the paradox of control</a:t>
            </a:r>
            <a:endParaRPr lang="it-IT" sz="4000" b="1" dirty="0">
              <a:solidFill>
                <a:srgbClr val="FFC000"/>
              </a:solidFill>
              <a:latin typeface="+mj-lt"/>
            </a:endParaRPr>
          </a:p>
        </p:txBody>
      </p:sp>
      <p:sp>
        <p:nvSpPr>
          <p:cNvPr id="7" name="TextBox 6"/>
          <p:cNvSpPr txBox="1"/>
          <p:nvPr/>
        </p:nvSpPr>
        <p:spPr>
          <a:xfrm>
            <a:off x="4191000" y="3962400"/>
            <a:ext cx="1143000" cy="1107996"/>
          </a:xfrm>
          <a:prstGeom prst="rect">
            <a:avLst/>
          </a:prstGeom>
          <a:noFill/>
        </p:spPr>
        <p:txBody>
          <a:bodyPr wrap="square" rtlCol="0">
            <a:spAutoFit/>
          </a:bodyPr>
          <a:lstStyle/>
          <a:p>
            <a:pPr algn="ctr"/>
            <a:r>
              <a:rPr lang="en-US" sz="6600" b="1" dirty="0" smtClean="0"/>
              <a:t>+</a:t>
            </a:r>
            <a:endParaRPr lang="en-US" sz="6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6"/>
          <p:cNvSpPr>
            <a:spLocks noGrp="1"/>
          </p:cNvSpPr>
          <p:nvPr>
            <p:ph sz="half" idx="1"/>
          </p:nvPr>
        </p:nvSpPr>
        <p:spPr bwMode="auto">
          <a:xfrm>
            <a:off x="457200" y="2590800"/>
            <a:ext cx="8534400" cy="1143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50000"/>
              </a:lnSpc>
              <a:buNone/>
            </a:pPr>
            <a:r>
              <a:rPr lang="en-US" sz="3600" dirty="0" smtClean="0"/>
              <a:t>Control :: Privacy</a:t>
            </a:r>
          </a:p>
        </p:txBody>
      </p:sp>
      <p:sp>
        <p:nvSpPr>
          <p:cNvPr id="32771" name="CasellaDiTesto 5"/>
          <p:cNvSpPr txBox="1">
            <a:spLocks noChangeArrowheads="1"/>
          </p:cNvSpPr>
          <p:nvPr/>
        </p:nvSpPr>
        <p:spPr bwMode="auto">
          <a:xfrm>
            <a:off x="457200" y="358914"/>
            <a:ext cx="8382000" cy="707886"/>
          </a:xfrm>
          <a:prstGeom prst="rect">
            <a:avLst/>
          </a:prstGeom>
          <a:noFill/>
          <a:ln w="9525">
            <a:noFill/>
            <a:miter lim="800000"/>
            <a:headEnd/>
            <a:tailEnd/>
          </a:ln>
        </p:spPr>
        <p:txBody>
          <a:bodyPr wrap="square">
            <a:spAutoFit/>
          </a:bodyPr>
          <a:lstStyle/>
          <a:p>
            <a:pPr fontAlgn="base">
              <a:spcBef>
                <a:spcPct val="0"/>
              </a:spcBef>
              <a:spcAft>
                <a:spcPct val="0"/>
              </a:spcAft>
            </a:pPr>
            <a:r>
              <a:rPr lang="it-IT" sz="4000" b="1" dirty="0" smtClean="0">
                <a:solidFill>
                  <a:srgbClr val="FFC000"/>
                </a:solidFill>
                <a:latin typeface="+mj-lt"/>
              </a:rPr>
              <a:t>Privacy and the paradox of control</a:t>
            </a:r>
            <a:endParaRPr lang="it-IT" sz="4000" b="1" dirty="0">
              <a:solidFill>
                <a:srgbClr val="FFC000"/>
              </a:solidFill>
              <a:latin typeface="+mj-lt"/>
            </a:endParaRPr>
          </a:p>
        </p:txBody>
      </p:sp>
      <p:sp>
        <p:nvSpPr>
          <p:cNvPr id="6" name="TextBox 5"/>
          <p:cNvSpPr txBox="1"/>
          <p:nvPr/>
        </p:nvSpPr>
        <p:spPr>
          <a:xfrm>
            <a:off x="4191000" y="4038600"/>
            <a:ext cx="1143000" cy="1107996"/>
          </a:xfrm>
          <a:prstGeom prst="rect">
            <a:avLst/>
          </a:prstGeom>
          <a:solidFill>
            <a:schemeClr val="bg1"/>
          </a:solidFill>
        </p:spPr>
        <p:txBody>
          <a:bodyPr wrap="square" rtlCol="0">
            <a:spAutoFit/>
          </a:bodyPr>
          <a:lstStyle/>
          <a:p>
            <a:pPr algn="ctr"/>
            <a:r>
              <a:rPr lang="en-US" sz="6600" b="1" dirty="0" smtClean="0"/>
              <a:t>=</a:t>
            </a:r>
            <a:endParaRPr lang="en-US" sz="6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6"/>
          <p:cNvSpPr>
            <a:spLocks noGrp="1"/>
          </p:cNvSpPr>
          <p:nvPr>
            <p:ph sz="half" idx="1"/>
          </p:nvPr>
        </p:nvSpPr>
        <p:spPr bwMode="auto">
          <a:xfrm>
            <a:off x="457200" y="2590800"/>
            <a:ext cx="8534400" cy="1143000"/>
          </a:xfrm>
          <a:noFill/>
          <a:ln>
            <a:miter lim="800000"/>
            <a:headEnd/>
            <a:tailEnd/>
          </a:ln>
        </p:spPr>
        <p:txBody>
          <a:bodyPr vert="horz" wrap="square" lIns="91440" tIns="45720" rIns="91440" bIns="45720" numCol="1" anchor="t" anchorCtr="0" compatLnSpc="1">
            <a:prstTxWarp prst="textNoShape">
              <a:avLst/>
            </a:prstTxWarp>
          </a:bodyPr>
          <a:lstStyle/>
          <a:p>
            <a:pPr algn="ctr">
              <a:lnSpc>
                <a:spcPct val="150000"/>
              </a:lnSpc>
              <a:buNone/>
            </a:pPr>
            <a:r>
              <a:rPr lang="en-US" sz="3600" dirty="0" smtClean="0">
                <a:solidFill>
                  <a:srgbClr val="FF0000"/>
                </a:solidFill>
              </a:rPr>
              <a:t>Control :: Privacy</a:t>
            </a:r>
          </a:p>
        </p:txBody>
      </p:sp>
      <p:sp>
        <p:nvSpPr>
          <p:cNvPr id="32771" name="CasellaDiTesto 5"/>
          <p:cNvSpPr txBox="1">
            <a:spLocks noChangeArrowheads="1"/>
          </p:cNvSpPr>
          <p:nvPr/>
        </p:nvSpPr>
        <p:spPr bwMode="auto">
          <a:xfrm>
            <a:off x="457200" y="358914"/>
            <a:ext cx="8382000" cy="707886"/>
          </a:xfrm>
          <a:prstGeom prst="rect">
            <a:avLst/>
          </a:prstGeom>
          <a:noFill/>
          <a:ln w="9525">
            <a:noFill/>
            <a:miter lim="800000"/>
            <a:headEnd/>
            <a:tailEnd/>
          </a:ln>
        </p:spPr>
        <p:txBody>
          <a:bodyPr wrap="square">
            <a:spAutoFit/>
          </a:bodyPr>
          <a:lstStyle/>
          <a:p>
            <a:pPr fontAlgn="base">
              <a:spcBef>
                <a:spcPct val="0"/>
              </a:spcBef>
              <a:spcAft>
                <a:spcPct val="0"/>
              </a:spcAft>
            </a:pPr>
            <a:r>
              <a:rPr lang="it-IT" sz="4000" b="1" dirty="0" smtClean="0">
                <a:solidFill>
                  <a:srgbClr val="FFC000"/>
                </a:solidFill>
                <a:latin typeface="+mj-lt"/>
              </a:rPr>
              <a:t>Privacy and the paradox of control</a:t>
            </a:r>
            <a:endParaRPr lang="it-IT" sz="4000" b="1" dirty="0">
              <a:solidFill>
                <a:srgbClr val="FFC000"/>
              </a:solidFill>
              <a:latin typeface="+mj-lt"/>
            </a:endParaRPr>
          </a:p>
        </p:txBody>
      </p:sp>
      <p:sp>
        <p:nvSpPr>
          <p:cNvPr id="8" name="TextBox 7"/>
          <p:cNvSpPr txBox="1"/>
          <p:nvPr/>
        </p:nvSpPr>
        <p:spPr>
          <a:xfrm>
            <a:off x="4191000" y="4038600"/>
            <a:ext cx="1143000" cy="1107996"/>
          </a:xfrm>
          <a:prstGeom prst="rect">
            <a:avLst/>
          </a:prstGeom>
          <a:solidFill>
            <a:schemeClr val="bg1"/>
          </a:solidFill>
        </p:spPr>
        <p:txBody>
          <a:bodyPr wrap="square" rtlCol="0">
            <a:spAutoFit/>
          </a:bodyPr>
          <a:lstStyle/>
          <a:p>
            <a:pPr algn="ctr"/>
            <a:r>
              <a:rPr lang="en-US" sz="6600" b="1" dirty="0" smtClean="0">
                <a:solidFill>
                  <a:srgbClr val="FF0000"/>
                </a:solidFill>
              </a:rPr>
              <a:t>-</a:t>
            </a:r>
            <a:endParaRPr lang="en-US" sz="66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228600" y="1676400"/>
            <a:ext cx="8686800" cy="5029200"/>
          </a:xfrm>
          <a:prstGeom prst="rect">
            <a:avLst/>
          </a:prstGeom>
          <a:noFill/>
          <a:ln w="9525">
            <a:noFill/>
            <a:miter lim="800000"/>
            <a:headEnd/>
            <a:tailEnd/>
          </a:ln>
        </p:spPr>
        <p:txBody>
          <a:bodyPr/>
          <a:lstStyle/>
          <a:p>
            <a:pPr marL="398463" indent="-398463">
              <a:lnSpc>
                <a:spcPct val="150000"/>
              </a:lnSpc>
              <a:spcBef>
                <a:spcPct val="20000"/>
              </a:spcBef>
              <a:buClr>
                <a:schemeClr val="accent1"/>
              </a:buClr>
              <a:buFont typeface="Wingdings" pitchFamily="2" charset="2"/>
              <a:buChar char="§"/>
            </a:pPr>
            <a:r>
              <a:rPr lang="en-US" sz="2400" i="1" dirty="0" smtClean="0">
                <a:latin typeface="Corbel" pitchFamily="34" charset="0"/>
              </a:rPr>
              <a:t>What are the trade-offs associated with protecting and sharing personal data?</a:t>
            </a:r>
          </a:p>
          <a:p>
            <a:pPr marL="398463" indent="-398463">
              <a:lnSpc>
                <a:spcPct val="150000"/>
              </a:lnSpc>
              <a:spcBef>
                <a:spcPct val="20000"/>
              </a:spcBef>
              <a:buClr>
                <a:schemeClr val="accent1"/>
              </a:buClr>
              <a:buFont typeface="Wingdings" pitchFamily="2" charset="2"/>
              <a:buChar char="§"/>
            </a:pPr>
            <a:r>
              <a:rPr lang="en-US" sz="2400" i="1" dirty="0" smtClean="0">
                <a:latin typeface="Corbel" pitchFamily="34" charset="0"/>
              </a:rPr>
              <a:t>How rationally do we calculate, and make decisions about, those trade-offs?</a:t>
            </a:r>
          </a:p>
          <a:p>
            <a:pPr marL="398463" indent="-398463">
              <a:lnSpc>
                <a:spcPct val="150000"/>
              </a:lnSpc>
              <a:spcBef>
                <a:spcPct val="20000"/>
              </a:spcBef>
              <a:buClr>
                <a:schemeClr val="accent1"/>
              </a:buClr>
              <a:buFont typeface="Wingdings" pitchFamily="2" charset="2"/>
              <a:buChar char="§"/>
            </a:pPr>
            <a:r>
              <a:rPr lang="en-US" sz="2400" i="1" dirty="0" smtClean="0">
                <a:latin typeface="Corbel" pitchFamily="34" charset="0"/>
              </a:rPr>
              <a:t>What are the consequences of those decisions?</a:t>
            </a:r>
          </a:p>
          <a:p>
            <a:pPr marL="398463" indent="-398463">
              <a:lnSpc>
                <a:spcPct val="150000"/>
              </a:lnSpc>
              <a:spcBef>
                <a:spcPct val="20000"/>
              </a:spcBef>
              <a:buClr>
                <a:schemeClr val="accent1"/>
              </a:buClr>
              <a:buFont typeface="Wingdings" pitchFamily="2" charset="2"/>
              <a:buChar char="§"/>
            </a:pPr>
            <a:r>
              <a:rPr lang="en-US" sz="2400" i="1" dirty="0" smtClean="0">
                <a:latin typeface="Corbel" pitchFamily="34" charset="0"/>
              </a:rPr>
              <a:t>Can we (and should we) assist those decisions, through technology or policy design?</a:t>
            </a:r>
          </a:p>
          <a:p>
            <a:pPr marL="398463" indent="-398463">
              <a:lnSpc>
                <a:spcPct val="150000"/>
              </a:lnSpc>
              <a:spcBef>
                <a:spcPct val="20000"/>
              </a:spcBef>
              <a:buClr>
                <a:schemeClr val="accent1"/>
              </a:buClr>
              <a:buFont typeface="Wingdings" pitchFamily="2" charset="2"/>
              <a:buChar char="§"/>
            </a:pPr>
            <a:r>
              <a:rPr lang="en-US" sz="2400" i="1" dirty="0" smtClean="0">
                <a:latin typeface="Corbel" pitchFamily="34" charset="0"/>
              </a:rPr>
              <a:t>…</a:t>
            </a:r>
            <a:endParaRPr lang="en-US" sz="2400" i="1" dirty="0">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6"/>
          <p:cNvSpPr>
            <a:spLocks noGrp="1"/>
          </p:cNvSpPr>
          <p:nvPr>
            <p:ph sz="half" idx="1"/>
          </p:nvPr>
        </p:nvSpPr>
        <p:spPr bwMode="auto">
          <a:xfrm>
            <a:off x="152400" y="1600200"/>
            <a:ext cx="8839200" cy="4953000"/>
          </a:xfrm>
          <a:noFill/>
          <a:ln>
            <a:miter lim="800000"/>
            <a:headEnd/>
            <a:tailEnd/>
          </a:ln>
        </p:spPr>
        <p:txBody>
          <a:bodyPr vert="horz" wrap="square" lIns="91440" tIns="45720" rIns="91440" bIns="45720" numCol="1" anchor="t" anchorCtr="0" compatLnSpc="1">
            <a:prstTxWarp prst="textNoShape">
              <a:avLst/>
            </a:prstTxWarp>
          </a:bodyPr>
          <a:lstStyle/>
          <a:p>
            <a:pPr algn="just">
              <a:lnSpc>
                <a:spcPct val="150000"/>
              </a:lnSpc>
            </a:pPr>
            <a:r>
              <a:rPr lang="en-US" sz="2300" dirty="0" smtClean="0"/>
              <a:t>When deciding what to reveal about ourselves, we may confound</a:t>
            </a:r>
          </a:p>
          <a:p>
            <a:pPr lvl="1" algn="just">
              <a:lnSpc>
                <a:spcPct val="150000"/>
              </a:lnSpc>
            </a:pPr>
            <a:r>
              <a:rPr lang="en-US" sz="1900" dirty="0" smtClean="0"/>
              <a:t>1) control over </a:t>
            </a:r>
            <a:r>
              <a:rPr lang="en-US" sz="1900" b="1" dirty="0" smtClean="0"/>
              <a:t>publication</a:t>
            </a:r>
            <a:r>
              <a:rPr lang="en-US" sz="1900" dirty="0" smtClean="0"/>
              <a:t> of private information, and</a:t>
            </a:r>
          </a:p>
          <a:p>
            <a:pPr lvl="1" algn="just">
              <a:lnSpc>
                <a:spcPct val="150000"/>
              </a:lnSpc>
            </a:pPr>
            <a:r>
              <a:rPr lang="en-US" sz="1900" dirty="0" smtClean="0"/>
              <a:t>2) control over </a:t>
            </a:r>
            <a:r>
              <a:rPr lang="en-US" sz="1900" b="1" dirty="0" smtClean="0"/>
              <a:t>access/use</a:t>
            </a:r>
            <a:r>
              <a:rPr lang="en-US" sz="1900" dirty="0" smtClean="0"/>
              <a:t> of that information by others</a:t>
            </a:r>
          </a:p>
          <a:p>
            <a:pPr algn="just">
              <a:lnSpc>
                <a:spcPct val="150000"/>
              </a:lnSpc>
            </a:pPr>
            <a:r>
              <a:rPr lang="en-US" sz="2300" dirty="0" smtClean="0"/>
              <a:t>… and end up giving more weight to the former over the latter</a:t>
            </a:r>
          </a:p>
          <a:p>
            <a:pPr lvl="1" algn="just">
              <a:lnSpc>
                <a:spcPct val="150000"/>
              </a:lnSpc>
            </a:pPr>
            <a:r>
              <a:rPr lang="en-US" sz="1800" dirty="0"/>
              <a:t>E</a:t>
            </a:r>
            <a:r>
              <a:rPr lang="en-US" sz="1800" dirty="0" smtClean="0"/>
              <a:t>ven though </a:t>
            </a:r>
            <a:r>
              <a:rPr lang="en-US" sz="1800" b="1" dirty="0" smtClean="0"/>
              <a:t>objective privacy costs derive from access to/use </a:t>
            </a:r>
            <a:r>
              <a:rPr lang="en-US" sz="1800" dirty="0" smtClean="0"/>
              <a:t>of information by others, not merely its publication</a:t>
            </a:r>
          </a:p>
          <a:p>
            <a:pPr algn="just">
              <a:buNone/>
            </a:pPr>
            <a:endParaRPr lang="en-US" sz="2300" dirty="0" smtClean="0"/>
          </a:p>
          <a:p>
            <a:pPr lvl="1" algn="just"/>
            <a:endParaRPr lang="en-US" sz="2000" dirty="0" smtClean="0"/>
          </a:p>
          <a:p>
            <a:pPr algn="just">
              <a:buNone/>
            </a:pPr>
            <a:endParaRPr lang="en-US" sz="2400" dirty="0" smtClean="0"/>
          </a:p>
        </p:txBody>
      </p:sp>
      <p:sp>
        <p:nvSpPr>
          <p:cNvPr id="32771" name="CasellaDiTesto 5"/>
          <p:cNvSpPr txBox="1">
            <a:spLocks noChangeArrowheads="1"/>
          </p:cNvSpPr>
          <p:nvPr/>
        </p:nvSpPr>
        <p:spPr bwMode="auto">
          <a:xfrm>
            <a:off x="304800" y="420469"/>
            <a:ext cx="8839200" cy="646331"/>
          </a:xfrm>
          <a:prstGeom prst="rect">
            <a:avLst/>
          </a:prstGeom>
          <a:noFill/>
          <a:ln w="9525">
            <a:noFill/>
            <a:miter lim="800000"/>
            <a:headEnd/>
            <a:tailEnd/>
          </a:ln>
        </p:spPr>
        <p:txBody>
          <a:bodyPr wrap="square">
            <a:spAutoFit/>
          </a:bodyPr>
          <a:lstStyle/>
          <a:p>
            <a:pPr fontAlgn="base">
              <a:spcBef>
                <a:spcPct val="0"/>
              </a:spcBef>
              <a:spcAft>
                <a:spcPct val="0"/>
              </a:spcAft>
            </a:pPr>
            <a:r>
              <a:rPr lang="it-IT" sz="3600" b="1" dirty="0" smtClean="0">
                <a:solidFill>
                  <a:srgbClr val="FFC800"/>
                </a:solidFill>
                <a:latin typeface="+mj-lt"/>
                <a:ea typeface="+mj-ea"/>
                <a:cs typeface="+mj-cs"/>
              </a:rPr>
              <a:t>Conjecture</a:t>
            </a:r>
            <a:endParaRPr lang="it-IT" sz="3600" b="1" dirty="0">
              <a:solidFill>
                <a:srgbClr val="FFC800"/>
              </a:solidFill>
              <a:latin typeface="+mj-lt"/>
              <a:ea typeface="+mj-ea"/>
              <a:cs typeface="+mj-cs"/>
            </a:endParaRPr>
          </a:p>
        </p:txBody>
      </p:sp>
    </p:spTree>
    <p:extLst>
      <p:ext uri="{BB962C8B-B14F-4D97-AF65-F5344CB8AC3E}">
        <p14:creationId xmlns:p14="http://schemas.microsoft.com/office/powerpoint/2010/main" val="69055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276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6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egnaposto contenuto 6"/>
          <p:cNvSpPr>
            <a:spLocks noGrp="1"/>
          </p:cNvSpPr>
          <p:nvPr>
            <p:ph sz="half" idx="1"/>
          </p:nvPr>
        </p:nvSpPr>
        <p:spPr bwMode="auto">
          <a:xfrm>
            <a:off x="152400" y="1600200"/>
            <a:ext cx="8839200" cy="4953000"/>
          </a:xfrm>
          <a:noFill/>
          <a:ln>
            <a:miter lim="800000"/>
            <a:headEnd/>
            <a:tailEnd/>
          </a:ln>
        </p:spPr>
        <p:txBody>
          <a:bodyPr vert="horz" wrap="square" lIns="91440" tIns="45720" rIns="91440" bIns="45720" numCol="1" anchor="t" anchorCtr="0" compatLnSpc="1">
            <a:prstTxWarp prst="textNoShape">
              <a:avLst/>
            </a:prstTxWarp>
          </a:bodyPr>
          <a:lstStyle/>
          <a:p>
            <a:pPr algn="just"/>
            <a:r>
              <a:rPr lang="en-US" sz="2000" i="1" dirty="0" smtClean="0"/>
              <a:t>Subjects induced to perceive </a:t>
            </a:r>
            <a:r>
              <a:rPr lang="en-US" sz="2000" b="1" i="1" dirty="0" smtClean="0"/>
              <a:t>more control over publication </a:t>
            </a:r>
            <a:r>
              <a:rPr lang="en-US" sz="2000" i="1" dirty="0" smtClean="0"/>
              <a:t>of personal information, even though in reality they </a:t>
            </a:r>
            <a:r>
              <a:rPr lang="en-US" sz="2000" b="1" i="1" dirty="0" smtClean="0"/>
              <a:t>face the same (or even higher) objective risks associated with the access and use</a:t>
            </a:r>
            <a:r>
              <a:rPr lang="en-US" sz="2000" i="1" dirty="0" smtClean="0"/>
              <a:t> of that information, </a:t>
            </a:r>
            <a:r>
              <a:rPr lang="en-US" sz="2000" b="1" i="1" dirty="0" smtClean="0"/>
              <a:t>will disclose more sensitive information and/or more widely </a:t>
            </a:r>
          </a:p>
          <a:p>
            <a:pPr algn="just">
              <a:buNone/>
            </a:pPr>
            <a:endParaRPr lang="en-US" sz="2000" i="1" dirty="0" smtClean="0"/>
          </a:p>
          <a:p>
            <a:pPr algn="just"/>
            <a:r>
              <a:rPr lang="en-US" sz="2000" i="1" dirty="0" smtClean="0"/>
              <a:t>Users induced to perceive </a:t>
            </a:r>
            <a:r>
              <a:rPr lang="en-US" sz="2000" b="1" i="1" dirty="0" smtClean="0"/>
              <a:t>less control over publication </a:t>
            </a:r>
            <a:r>
              <a:rPr lang="en-US" sz="2000" i="1" dirty="0" smtClean="0"/>
              <a:t>of personal information, even though in reality they do </a:t>
            </a:r>
            <a:r>
              <a:rPr lang="en-US" sz="2000" b="1" i="1" dirty="0" smtClean="0"/>
              <a:t>not face higher objective risks </a:t>
            </a:r>
            <a:r>
              <a:rPr lang="en-US" sz="2000" i="1" dirty="0" smtClean="0"/>
              <a:t>associated with the access and use of that information, </a:t>
            </a:r>
            <a:r>
              <a:rPr lang="en-US" sz="2000" b="1" i="1" dirty="0" smtClean="0"/>
              <a:t>will disclose less sensitive information and/or less widely</a:t>
            </a:r>
            <a:r>
              <a:rPr lang="en-US" sz="2000" i="1" dirty="0" smtClean="0"/>
              <a:t> </a:t>
            </a:r>
          </a:p>
          <a:p>
            <a:pPr lvl="1" algn="just"/>
            <a:endParaRPr lang="en-US" sz="2000" i="1" dirty="0" smtClean="0"/>
          </a:p>
          <a:p>
            <a:pPr algn="just"/>
            <a:r>
              <a:rPr lang="en-US" sz="2300" dirty="0" smtClean="0"/>
              <a:t>Why?</a:t>
            </a:r>
          </a:p>
          <a:p>
            <a:pPr lvl="1" algn="just"/>
            <a:r>
              <a:rPr lang="en-US" sz="2000" dirty="0" smtClean="0"/>
              <a:t>Saliency</a:t>
            </a:r>
            <a:r>
              <a:rPr lang="en-US" sz="2000" b="1" dirty="0" smtClean="0"/>
              <a:t> </a:t>
            </a:r>
            <a:r>
              <a:rPr lang="en-US" sz="2000" dirty="0" smtClean="0"/>
              <a:t>(Slovic, 1975; Klein, 1998) of act of publishing</a:t>
            </a:r>
          </a:p>
          <a:p>
            <a:pPr lvl="1" algn="just"/>
            <a:r>
              <a:rPr lang="en-US" sz="2000" dirty="0" smtClean="0"/>
              <a:t>Overconfidence</a:t>
            </a:r>
          </a:p>
          <a:p>
            <a:pPr lvl="1" algn="just"/>
            <a:r>
              <a:rPr lang="en-US" sz="2000" dirty="0" smtClean="0"/>
              <a:t>See also </a:t>
            </a:r>
            <a:r>
              <a:rPr lang="en-US" sz="2000" dirty="0" err="1" smtClean="0"/>
              <a:t>Henslin</a:t>
            </a:r>
            <a:r>
              <a:rPr lang="en-US" sz="2000" dirty="0" smtClean="0"/>
              <a:t> 1967, Langer 1975 </a:t>
            </a:r>
            <a:endParaRPr lang="en-US" sz="2000" i="1" dirty="0" smtClean="0"/>
          </a:p>
          <a:p>
            <a:pPr algn="just"/>
            <a:endParaRPr lang="en-US" sz="2000" dirty="0" smtClean="0"/>
          </a:p>
          <a:p>
            <a:pPr lvl="1" algn="just"/>
            <a:endParaRPr lang="en-US" sz="2000" dirty="0" smtClean="0"/>
          </a:p>
          <a:p>
            <a:pPr algn="just">
              <a:buNone/>
            </a:pPr>
            <a:endParaRPr lang="en-US" sz="2400" dirty="0" smtClean="0"/>
          </a:p>
        </p:txBody>
      </p:sp>
      <p:sp>
        <p:nvSpPr>
          <p:cNvPr id="32771" name="CasellaDiTesto 5"/>
          <p:cNvSpPr txBox="1">
            <a:spLocks noChangeArrowheads="1"/>
          </p:cNvSpPr>
          <p:nvPr/>
        </p:nvSpPr>
        <p:spPr bwMode="auto">
          <a:xfrm>
            <a:off x="304800" y="420469"/>
            <a:ext cx="8839200" cy="646331"/>
          </a:xfrm>
          <a:prstGeom prst="rect">
            <a:avLst/>
          </a:prstGeom>
          <a:noFill/>
          <a:ln w="9525">
            <a:noFill/>
            <a:miter lim="800000"/>
            <a:headEnd/>
            <a:tailEnd/>
          </a:ln>
        </p:spPr>
        <p:txBody>
          <a:bodyPr wrap="square">
            <a:spAutoFit/>
          </a:bodyPr>
          <a:lstStyle/>
          <a:p>
            <a:r>
              <a:rPr lang="it-IT" sz="3600" b="1" dirty="0" smtClean="0">
                <a:solidFill>
                  <a:srgbClr val="FFC800"/>
                </a:solidFill>
                <a:latin typeface="+mj-lt"/>
                <a:ea typeface="+mj-ea"/>
                <a:cs typeface="+mj-cs"/>
              </a:rPr>
              <a:t>Two hypotheses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6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6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76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76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2"/>
          <p:cNvSpPr>
            <a:spLocks noGrp="1"/>
          </p:cNvSpPr>
          <p:nvPr>
            <p:ph idx="1"/>
          </p:nvPr>
        </p:nvSpPr>
        <p:spPr bwMode="auto">
          <a:xfrm>
            <a:off x="533400" y="1676401"/>
            <a:ext cx="8458200" cy="5029199"/>
          </a:xfrm>
          <a:ln>
            <a:miter lim="800000"/>
            <a:headEnd/>
            <a:tailEnd/>
          </a:ln>
        </p:spPr>
        <p:txBody>
          <a:bodyPr vert="horz" wrap="square" lIns="91440" tIns="45720" rIns="91440" bIns="45720" numCol="1" anchor="t" anchorCtr="0" compatLnSpc="1">
            <a:prstTxWarp prst="textNoShape">
              <a:avLst/>
            </a:prstTxWarp>
          </a:bodyPr>
          <a:lstStyle/>
          <a:p>
            <a:pPr marL="52388" indent="-230188"/>
            <a:r>
              <a:rPr lang="it-IT" sz="2400" dirty="0" smtClean="0"/>
              <a:t>Experiment 1: </a:t>
            </a:r>
            <a:r>
              <a:rPr lang="it-IT" sz="2400" b="1" dirty="0" smtClean="0"/>
              <a:t>Reducing</a:t>
            </a:r>
            <a:r>
              <a:rPr lang="it-IT" sz="2400" dirty="0" smtClean="0"/>
              <a:t> perceived control over publication of personal information</a:t>
            </a:r>
          </a:p>
          <a:p>
            <a:pPr marL="420688" lvl="3" indent="-230188"/>
            <a:r>
              <a:rPr lang="it-IT" sz="1800" dirty="0" smtClean="0"/>
              <a:t>Mediated vs. unmediated publication</a:t>
            </a:r>
          </a:p>
          <a:p>
            <a:pPr marL="52388" indent="-230188"/>
            <a:endParaRPr lang="it-IT" sz="2400" dirty="0" smtClean="0"/>
          </a:p>
          <a:p>
            <a:pPr marL="52388" indent="-230188"/>
            <a:r>
              <a:rPr lang="it-IT" sz="2400" dirty="0" smtClean="0"/>
              <a:t>Experiment 2: </a:t>
            </a:r>
            <a:r>
              <a:rPr lang="it-IT" sz="2400" b="1" dirty="0" smtClean="0"/>
              <a:t>Reducing</a:t>
            </a:r>
            <a:r>
              <a:rPr lang="it-IT" sz="2400" dirty="0" smtClean="0"/>
              <a:t> perceived control over publication of personal information</a:t>
            </a:r>
          </a:p>
          <a:p>
            <a:pPr marL="420688" lvl="3" indent="-230188"/>
            <a:r>
              <a:rPr lang="it-IT" sz="1800" dirty="0" smtClean="0"/>
              <a:t>Certainty vs. probability of publication</a:t>
            </a:r>
          </a:p>
          <a:p>
            <a:pPr marL="52388" indent="-230188"/>
            <a:endParaRPr lang="it-IT" sz="2400" dirty="0" smtClean="0"/>
          </a:p>
          <a:p>
            <a:pPr marL="52388" indent="-230188"/>
            <a:r>
              <a:rPr lang="it-IT" sz="2400" dirty="0" smtClean="0"/>
              <a:t>Experiment 3: </a:t>
            </a:r>
            <a:r>
              <a:rPr lang="it-IT" sz="2400" b="1" dirty="0" smtClean="0"/>
              <a:t>Increasing</a:t>
            </a:r>
            <a:r>
              <a:rPr lang="it-IT" sz="2400" dirty="0" smtClean="0"/>
              <a:t> perceived control over publication of personal information</a:t>
            </a:r>
          </a:p>
          <a:p>
            <a:pPr marL="420688" lvl="3" indent="-230188"/>
            <a:r>
              <a:rPr lang="it-IT" sz="1800" dirty="0" smtClean="0"/>
              <a:t>Explicit vs. implicit control</a:t>
            </a:r>
          </a:p>
        </p:txBody>
      </p:sp>
      <p:sp>
        <p:nvSpPr>
          <p:cNvPr id="5" name="Title 4"/>
          <p:cNvSpPr>
            <a:spLocks noGrp="1"/>
          </p:cNvSpPr>
          <p:nvPr>
            <p:ph type="title"/>
          </p:nvPr>
        </p:nvSpPr>
        <p:spPr/>
        <p:txBody>
          <a:bodyPr>
            <a:noAutofit/>
          </a:bodyPr>
          <a:lstStyle/>
          <a:p>
            <a:r>
              <a:rPr lang="en-US" sz="3600" dirty="0" smtClean="0"/>
              <a:t>Three survey-based randomized experiments</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Segnaposto contenuto 2"/>
          <p:cNvSpPr>
            <a:spLocks noGrp="1"/>
          </p:cNvSpPr>
          <p:nvPr>
            <p:ph idx="1"/>
          </p:nvPr>
        </p:nvSpPr>
        <p:spPr bwMode="auto">
          <a:xfrm>
            <a:off x="533400" y="1676401"/>
            <a:ext cx="8458200" cy="5029199"/>
          </a:xfrm>
          <a:ln>
            <a:miter lim="800000"/>
            <a:headEnd/>
            <a:tailEnd/>
          </a:ln>
        </p:spPr>
        <p:txBody>
          <a:bodyPr vert="horz" wrap="square" lIns="91440" tIns="45720" rIns="91440" bIns="45720" numCol="1" anchor="t" anchorCtr="0" compatLnSpc="1">
            <a:prstTxWarp prst="textNoShape">
              <a:avLst/>
            </a:prstTxWarp>
          </a:bodyPr>
          <a:lstStyle/>
          <a:p>
            <a:pPr marL="52388" indent="-230188"/>
            <a:r>
              <a:rPr lang="it-IT" sz="2400" dirty="0" smtClean="0"/>
              <a:t>Experiment 1: Reducing perceived control over publication of personal information</a:t>
            </a:r>
          </a:p>
          <a:p>
            <a:pPr marL="420688" lvl="3" indent="-230188"/>
            <a:r>
              <a:rPr lang="it-IT" sz="1800" dirty="0" smtClean="0"/>
              <a:t>Mediated vs. unmediated publication</a:t>
            </a:r>
          </a:p>
          <a:p>
            <a:pPr marL="52388" indent="-230188"/>
            <a:endParaRPr lang="it-IT" sz="2400" dirty="0" smtClean="0"/>
          </a:p>
          <a:p>
            <a:pPr marL="52388" indent="-230188"/>
            <a:r>
              <a:rPr lang="it-IT" sz="2400" dirty="0" smtClean="0"/>
              <a:t>Experiment 2: Reducing perceived control over publication of personal information</a:t>
            </a:r>
          </a:p>
          <a:p>
            <a:pPr marL="420688" lvl="3" indent="-230188"/>
            <a:r>
              <a:rPr lang="it-IT" sz="1800" dirty="0" smtClean="0"/>
              <a:t>Certainty vs. probability of publication</a:t>
            </a:r>
          </a:p>
          <a:p>
            <a:pPr marL="52388" indent="-230188"/>
            <a:endParaRPr lang="it-IT" sz="2400" dirty="0" smtClean="0"/>
          </a:p>
          <a:p>
            <a:pPr marL="52388" indent="-230188"/>
            <a:r>
              <a:rPr lang="it-IT" sz="2400" b="1" dirty="0" smtClean="0"/>
              <a:t>Experiment 3: Increasing perceived control over publication of personal information</a:t>
            </a:r>
          </a:p>
          <a:p>
            <a:pPr marL="420688" lvl="3" indent="-230188"/>
            <a:r>
              <a:rPr lang="it-IT" sz="1800" b="1" dirty="0" smtClean="0"/>
              <a:t>Explicit vs. implicit control</a:t>
            </a:r>
          </a:p>
        </p:txBody>
      </p:sp>
      <p:sp>
        <p:nvSpPr>
          <p:cNvPr id="5" name="Title 4"/>
          <p:cNvSpPr>
            <a:spLocks noGrp="1"/>
          </p:cNvSpPr>
          <p:nvPr>
            <p:ph type="title"/>
          </p:nvPr>
        </p:nvSpPr>
        <p:spPr/>
        <p:txBody>
          <a:bodyPr>
            <a:noAutofit/>
          </a:bodyPr>
          <a:lstStyle/>
          <a:p>
            <a:r>
              <a:rPr lang="en-US" sz="3600" dirty="0" smtClean="0"/>
              <a:t>Three survey-based randomized experiments</a:t>
            </a:r>
            <a:endParaRPr lang="en-US" sz="3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egnaposto contenuto 2"/>
          <p:cNvSpPr>
            <a:spLocks noGrp="1"/>
          </p:cNvSpPr>
          <p:nvPr>
            <p:ph idx="1"/>
          </p:nvPr>
        </p:nvSpPr>
        <p:spPr bwMode="auto">
          <a:xfrm>
            <a:off x="381000" y="1576387"/>
            <a:ext cx="8229600" cy="5129213"/>
          </a:xfrm>
          <a:noFill/>
          <a:ln>
            <a:miter lim="800000"/>
            <a:headEnd/>
            <a:tailEnd/>
          </a:ln>
        </p:spPr>
        <p:txBody>
          <a:bodyPr vert="horz" wrap="square" lIns="91440" tIns="45720" rIns="91440" bIns="45720" numCol="1" anchor="t" anchorCtr="0" compatLnSpc="1">
            <a:prstTxWarp prst="textNoShape">
              <a:avLst/>
            </a:prstTxWarp>
          </a:bodyPr>
          <a:lstStyle/>
          <a:p>
            <a:r>
              <a:rPr lang="it-IT" sz="2800" dirty="0" smtClean="0">
                <a:solidFill>
                  <a:srgbClr val="000000"/>
                </a:solidFill>
              </a:rPr>
              <a:t>Design</a:t>
            </a:r>
          </a:p>
          <a:p>
            <a:pPr lvl="1"/>
            <a:r>
              <a:rPr lang="it-IT" sz="2000" dirty="0" smtClean="0">
                <a:solidFill>
                  <a:srgbClr val="000000"/>
                </a:solidFill>
              </a:rPr>
              <a:t>Subjects: 100+ CMU students recruited on campus, March 2010</a:t>
            </a:r>
          </a:p>
          <a:p>
            <a:pPr lvl="1"/>
            <a:r>
              <a:rPr lang="it-IT" sz="2000" dirty="0" smtClean="0">
                <a:solidFill>
                  <a:srgbClr val="000000"/>
                </a:solidFill>
              </a:rPr>
              <a:t>Completed online survey</a:t>
            </a:r>
          </a:p>
          <a:p>
            <a:pPr lvl="1"/>
            <a:r>
              <a:rPr lang="it-IT" sz="2000" dirty="0" smtClean="0">
                <a:solidFill>
                  <a:srgbClr val="000000"/>
                </a:solidFill>
              </a:rPr>
              <a:t>Justification for the survey: study on ethical behaviors</a:t>
            </a:r>
          </a:p>
          <a:p>
            <a:pPr lvl="1"/>
            <a:r>
              <a:rPr lang="it-IT" sz="2000" dirty="0" smtClean="0">
                <a:solidFill>
                  <a:srgbClr val="000000"/>
                </a:solidFill>
              </a:rPr>
              <a:t>Ten Yes/No questions that focused on sensitive behaviors (e.g. </a:t>
            </a:r>
            <a:r>
              <a:rPr lang="it-IT" sz="2000" dirty="0" err="1" smtClean="0">
                <a:solidFill>
                  <a:srgbClr val="000000"/>
                </a:solidFill>
              </a:rPr>
              <a:t>drug</a:t>
            </a:r>
            <a:r>
              <a:rPr lang="it-IT" sz="2000" dirty="0" smtClean="0">
                <a:solidFill>
                  <a:srgbClr val="000000"/>
                </a:solidFill>
              </a:rPr>
              <a:t> </a:t>
            </a:r>
            <a:r>
              <a:rPr lang="it-IT" sz="2000" dirty="0" err="1" smtClean="0">
                <a:solidFill>
                  <a:srgbClr val="000000"/>
                </a:solidFill>
              </a:rPr>
              <a:t>use</a:t>
            </a:r>
            <a:r>
              <a:rPr lang="it-IT" sz="2000" dirty="0" smtClean="0">
                <a:solidFill>
                  <a:srgbClr val="000000"/>
                </a:solidFill>
              </a:rPr>
              <a:t>, </a:t>
            </a:r>
            <a:r>
              <a:rPr lang="it-IT" sz="2000" dirty="0" err="1" smtClean="0">
                <a:solidFill>
                  <a:srgbClr val="000000"/>
                </a:solidFill>
              </a:rPr>
              <a:t>stealing</a:t>
            </a:r>
            <a:r>
              <a:rPr lang="it-IT" sz="2000" dirty="0" smtClean="0">
                <a:solidFill>
                  <a:srgbClr val="000000"/>
                </a:solidFill>
              </a:rPr>
              <a:t>)</a:t>
            </a:r>
            <a:endParaRPr lang="it-IT" sz="1600" dirty="0" smtClean="0">
              <a:solidFill>
                <a:srgbClr val="000000"/>
              </a:solidFill>
            </a:endParaRPr>
          </a:p>
          <a:p>
            <a:pPr lvl="2"/>
            <a:r>
              <a:rPr lang="it-IT" sz="1800" dirty="0" smtClean="0">
                <a:solidFill>
                  <a:srgbClr val="000000"/>
                </a:solidFill>
              </a:rPr>
              <a:t>Included demographics + privacy intrusive and non-intrusive questions (as rated by 49 subjects independently in a pre-study)</a:t>
            </a:r>
          </a:p>
          <a:p>
            <a:pPr lvl="1"/>
            <a:r>
              <a:rPr lang="it-IT" sz="2000" b="1" dirty="0" smtClean="0">
                <a:solidFill>
                  <a:srgbClr val="000000"/>
                </a:solidFill>
              </a:rPr>
              <a:t>DV: Answer/No answer</a:t>
            </a:r>
          </a:p>
          <a:p>
            <a:pPr lvl="2"/>
            <a:endParaRPr lang="it-IT" sz="1800" dirty="0" smtClean="0">
              <a:solidFill>
                <a:srgbClr val="000000"/>
              </a:solidFill>
            </a:endParaRPr>
          </a:p>
        </p:txBody>
      </p:sp>
      <p:sp>
        <p:nvSpPr>
          <p:cNvPr id="5" name="Title 4"/>
          <p:cNvSpPr>
            <a:spLocks noGrp="1"/>
          </p:cNvSpPr>
          <p:nvPr>
            <p:ph type="title"/>
          </p:nvPr>
        </p:nvSpPr>
        <p:spPr/>
        <p:txBody>
          <a:bodyPr/>
          <a:lstStyle/>
          <a:p>
            <a:r>
              <a:rPr lang="it-IT" sz="4500" b="1" kern="1200" dirty="0" smtClean="0">
                <a:solidFill>
                  <a:srgbClr val="FFC800"/>
                </a:solidFill>
                <a:latin typeface="+mj-lt"/>
                <a:ea typeface="+mj-ea"/>
                <a:cs typeface="+mj-cs"/>
              </a:rPr>
              <a:t>Experiment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egnaposto contenuto 2"/>
          <p:cNvSpPr>
            <a:spLocks noGrp="1"/>
          </p:cNvSpPr>
          <p:nvPr>
            <p:ph idx="1"/>
          </p:nvPr>
        </p:nvSpPr>
        <p:spPr bwMode="auto">
          <a:xfrm>
            <a:off x="76200" y="1447800"/>
            <a:ext cx="9067800" cy="5334000"/>
          </a:xfrm>
          <a:noFill/>
          <a:ln>
            <a:miter lim="800000"/>
            <a:headEnd/>
            <a:tailEnd/>
          </a:ln>
        </p:spPr>
        <p:txBody>
          <a:bodyPr vert="horz" wrap="square" lIns="91440" tIns="45720" rIns="91440" bIns="45720" numCol="1" anchor="t" anchorCtr="0" compatLnSpc="1">
            <a:prstTxWarp prst="textNoShape">
              <a:avLst/>
            </a:prstTxWarp>
          </a:bodyPr>
          <a:lstStyle/>
          <a:p>
            <a:pPr>
              <a:buFont typeface="Arial" charset="0"/>
              <a:buChar char="•"/>
            </a:pPr>
            <a:r>
              <a:rPr lang="it-IT" dirty="0" smtClean="0"/>
              <a:t> Conditions (reduced)</a:t>
            </a:r>
          </a:p>
          <a:p>
            <a:endParaRPr lang="it-IT" sz="900" dirty="0" smtClean="0"/>
          </a:p>
          <a:p>
            <a:pPr lvl="1">
              <a:buFont typeface="Arial" charset="0"/>
              <a:buChar char="–"/>
            </a:pPr>
            <a:r>
              <a:rPr lang="it-IT" sz="1600" b="1" dirty="0" smtClean="0"/>
              <a:t>Implicit control condition (Condition 1)</a:t>
            </a:r>
          </a:p>
          <a:p>
            <a:pPr lvl="1">
              <a:buFontTx/>
              <a:buNone/>
            </a:pPr>
            <a:r>
              <a:rPr lang="en-US" sz="1600" i="1" dirty="0" smtClean="0"/>
              <a:t>	“All answers are voluntary. By answering a question, you agree to give the researchers permission to publish your answer.”</a:t>
            </a:r>
          </a:p>
          <a:p>
            <a:pPr lvl="1">
              <a:buFont typeface="Arial" charset="0"/>
              <a:buChar char="–"/>
            </a:pPr>
            <a:r>
              <a:rPr lang="en-US" sz="1600" b="1" dirty="0" smtClean="0"/>
              <a:t>Explicit control condition </a:t>
            </a:r>
            <a:r>
              <a:rPr lang="it-IT" sz="1600" b="1" dirty="0" smtClean="0"/>
              <a:t>(Condition 3)</a:t>
            </a:r>
            <a:endParaRPr lang="en-US" sz="1600" b="1" dirty="0" smtClean="0"/>
          </a:p>
          <a:p>
            <a:pPr lvl="1">
              <a:buFontTx/>
              <a:buNone/>
            </a:pPr>
            <a:r>
              <a:rPr lang="en-US" sz="1600" dirty="0" smtClean="0"/>
              <a:t>	</a:t>
            </a:r>
            <a:r>
              <a:rPr lang="en-US" sz="1600" i="1" dirty="0" smtClean="0"/>
              <a:t> “All answers are voluntary. In order to give the researchers permission to publish your answer to a question, you will be asked to check the corresponding box in the following page.”</a:t>
            </a:r>
            <a:endParaRPr lang="it-IT" sz="1600" i="1" dirty="0" smtClean="0"/>
          </a:p>
          <a:p>
            <a:pPr>
              <a:buFontTx/>
              <a:buNone/>
            </a:pPr>
            <a:endParaRPr lang="it-IT" sz="1800" i="1" dirty="0" smtClean="0"/>
          </a:p>
          <a:p>
            <a:pPr>
              <a:buFontTx/>
              <a:buNone/>
            </a:pPr>
            <a:endParaRPr lang="it-IT" dirty="0" smtClean="0"/>
          </a:p>
        </p:txBody>
      </p:sp>
      <p:sp>
        <p:nvSpPr>
          <p:cNvPr id="5" name="Title 4"/>
          <p:cNvSpPr>
            <a:spLocks noGrp="1"/>
          </p:cNvSpPr>
          <p:nvPr>
            <p:ph type="title"/>
          </p:nvPr>
        </p:nvSpPr>
        <p:spPr/>
        <p:txBody>
          <a:bodyPr/>
          <a:lstStyle/>
          <a:p>
            <a:r>
              <a:rPr lang="it-IT" sz="4500" b="1" kern="1200" dirty="0" smtClean="0">
                <a:solidFill>
                  <a:srgbClr val="FFC800"/>
                </a:solidFill>
                <a:latin typeface="+mj-lt"/>
                <a:ea typeface="+mj-ea"/>
                <a:cs typeface="+mj-cs"/>
              </a:rPr>
              <a:t>Experiment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6800" y="3200400"/>
            <a:ext cx="6934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4"/>
          <p:cNvSpPr>
            <a:spLocks noGrp="1"/>
          </p:cNvSpPr>
          <p:nvPr>
            <p:ph type="title"/>
          </p:nvPr>
        </p:nvSpPr>
        <p:spPr>
          <a:xfrm>
            <a:off x="457200" y="155448"/>
            <a:ext cx="8229600" cy="1252728"/>
          </a:xfrm>
        </p:spPr>
        <p:txBody>
          <a:bodyPr/>
          <a:lstStyle/>
          <a:p>
            <a:r>
              <a:rPr lang="it-IT" sz="4500" b="1" kern="1200" dirty="0" smtClean="0">
                <a:solidFill>
                  <a:srgbClr val="FFC800"/>
                </a:solidFill>
                <a:latin typeface="+mj-lt"/>
                <a:ea typeface="+mj-ea"/>
                <a:cs typeface="+mj-cs"/>
              </a:rPr>
              <a:t>Implicit control condition</a:t>
            </a:r>
            <a:endParaRPr lang="en-US" dirty="0"/>
          </a:p>
        </p:txBody>
      </p:sp>
      <p:pic>
        <p:nvPicPr>
          <p:cNvPr id="11" name="Immagine 1" descr="cond1_p2.JPG"/>
          <p:cNvPicPr/>
          <p:nvPr/>
        </p:nvPicPr>
        <p:blipFill>
          <a:blip r:embed="rId3" cstate="print"/>
          <a:srcRect t="6666" b="23333"/>
          <a:stretch>
            <a:fillRect/>
          </a:stretch>
        </p:blipFill>
        <p:spPr>
          <a:xfrm>
            <a:off x="914400" y="1981200"/>
            <a:ext cx="7315200"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8" descr="cond2_p2.JPG"/>
          <p:cNvPicPr/>
          <p:nvPr/>
        </p:nvPicPr>
        <p:blipFill rotWithShape="1">
          <a:blip r:embed="rId3" cstate="print"/>
          <a:srcRect t="7042" b="19897"/>
          <a:stretch/>
        </p:blipFill>
        <p:spPr>
          <a:xfrm>
            <a:off x="914400" y="2057400"/>
            <a:ext cx="7315200" cy="3340359"/>
          </a:xfrm>
          <a:prstGeom prst="rect">
            <a:avLst/>
          </a:prstGeom>
        </p:spPr>
      </p:pic>
      <p:sp>
        <p:nvSpPr>
          <p:cNvPr id="10" name="Title 4"/>
          <p:cNvSpPr>
            <a:spLocks noGrp="1"/>
          </p:cNvSpPr>
          <p:nvPr>
            <p:ph type="title"/>
          </p:nvPr>
        </p:nvSpPr>
        <p:spPr>
          <a:xfrm>
            <a:off x="457200" y="155448"/>
            <a:ext cx="8229600" cy="1252728"/>
          </a:xfrm>
        </p:spPr>
        <p:txBody>
          <a:bodyPr/>
          <a:lstStyle/>
          <a:p>
            <a:r>
              <a:rPr lang="it-IT" sz="4500" b="1" kern="1200" dirty="0" smtClean="0">
                <a:solidFill>
                  <a:srgbClr val="FFC800"/>
                </a:solidFill>
                <a:latin typeface="+mj-lt"/>
                <a:ea typeface="+mj-ea"/>
                <a:cs typeface="+mj-cs"/>
              </a:rPr>
              <a:t>Explicit control condition</a:t>
            </a:r>
            <a:endParaRPr lang="en-US" dirty="0"/>
          </a:p>
        </p:txBody>
      </p:sp>
      <p:sp>
        <p:nvSpPr>
          <p:cNvPr id="4" name="Oval 3"/>
          <p:cNvSpPr/>
          <p:nvPr/>
        </p:nvSpPr>
        <p:spPr>
          <a:xfrm>
            <a:off x="5105400" y="2819400"/>
            <a:ext cx="1143000" cy="2286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Results</a:t>
            </a:r>
            <a:endParaRPr lang="en-US" dirty="0"/>
          </a:p>
        </p:txBody>
      </p:sp>
      <p:sp>
        <p:nvSpPr>
          <p:cNvPr id="7" name="Rectangle 6"/>
          <p:cNvSpPr/>
          <p:nvPr/>
        </p:nvSpPr>
        <p:spPr>
          <a:xfrm>
            <a:off x="2133600" y="5638800"/>
            <a:ext cx="3657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14600" y="5410200"/>
            <a:ext cx="3657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4354" name="Grafico 6"/>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520890" y="2416628"/>
            <a:ext cx="6176865" cy="3592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52613" y="1752600"/>
            <a:ext cx="3943387" cy="523220"/>
          </a:xfrm>
          <a:prstGeom prst="rect">
            <a:avLst/>
          </a:prstGeom>
        </p:spPr>
        <p:txBody>
          <a:bodyPr wrap="none">
            <a:spAutoFit/>
          </a:bodyPr>
          <a:lstStyle/>
          <a:p>
            <a:r>
              <a:rPr lang="it-IT" sz="2800" dirty="0" smtClean="0">
                <a:latin typeface="Calibri" pitchFamily="34" charset="0"/>
                <a:cs typeface="Calibri" pitchFamily="34" charset="0"/>
              </a:rPr>
              <a:t>Average Publication Rates</a:t>
            </a:r>
            <a:endParaRPr lang="it-IT" sz="2800" dirty="0">
              <a:latin typeface="Calibri" pitchFamily="34" charset="0"/>
              <a:cs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ttangolo 13"/>
          <p:cNvSpPr>
            <a:spLocks noChangeArrowheads="1"/>
          </p:cNvSpPr>
          <p:nvPr/>
        </p:nvSpPr>
        <p:spPr bwMode="auto">
          <a:xfrm>
            <a:off x="685800" y="5719227"/>
            <a:ext cx="8167718" cy="1138773"/>
          </a:xfrm>
          <a:prstGeom prst="rect">
            <a:avLst/>
          </a:prstGeom>
          <a:noFill/>
          <a:ln w="9525">
            <a:noFill/>
            <a:miter lim="800000"/>
            <a:headEnd/>
            <a:tailEnd/>
          </a:ln>
        </p:spPr>
        <p:txBody>
          <a:bodyPr wrap="square">
            <a:spAutoFit/>
          </a:bodyPr>
          <a:lstStyle/>
          <a:p>
            <a:pPr algn="ctr"/>
            <a:r>
              <a:rPr lang="en-US" dirty="0">
                <a:latin typeface="+mj-lt"/>
              </a:rPr>
              <a:t>RE </a:t>
            </a:r>
            <a:r>
              <a:rPr lang="en-US" dirty="0" err="1">
                <a:latin typeface="+mj-lt"/>
              </a:rPr>
              <a:t>Probit</a:t>
            </a:r>
            <a:r>
              <a:rPr lang="en-US" dirty="0">
                <a:latin typeface="+mj-lt"/>
              </a:rPr>
              <a:t> coefficients of panel regression of response rate on treatment with dummy for most intrusive questions, interaction and </a:t>
            </a:r>
            <a:r>
              <a:rPr lang="en-US" dirty="0" smtClean="0">
                <a:latin typeface="+mj-lt"/>
              </a:rPr>
              <a:t>demographics</a:t>
            </a:r>
            <a:r>
              <a:rPr lang="en-US" dirty="0">
                <a:latin typeface="+mj-lt"/>
              </a:rPr>
              <a:t/>
            </a:r>
            <a:br>
              <a:rPr lang="en-US" dirty="0">
                <a:latin typeface="+mj-lt"/>
              </a:rPr>
            </a:br>
            <a:endParaRPr lang="en-US" dirty="0">
              <a:latin typeface="+mj-lt"/>
            </a:endParaRPr>
          </a:p>
          <a:p>
            <a:pPr algn="ctr"/>
            <a:r>
              <a:rPr lang="en-US" sz="1200" dirty="0">
                <a:latin typeface="+mj-lt"/>
              </a:rPr>
              <a:t>* indicates significance at 10% level; ** indicates significance at 5% level</a:t>
            </a:r>
            <a:endParaRPr lang="it-IT" sz="1200" dirty="0">
              <a:latin typeface="+mj-lt"/>
            </a:endParaRPr>
          </a:p>
        </p:txBody>
      </p:sp>
      <p:graphicFrame>
        <p:nvGraphicFramePr>
          <p:cNvPr id="10" name="Tabella 9"/>
          <p:cNvGraphicFramePr>
            <a:graphicFrameLocks noGrp="1"/>
          </p:cNvGraphicFramePr>
          <p:nvPr>
            <p:extLst>
              <p:ext uri="{D42A27DB-BD31-4B8C-83A1-F6EECF244321}">
                <p14:modId xmlns:p14="http://schemas.microsoft.com/office/powerpoint/2010/main" val="962870784"/>
              </p:ext>
            </p:extLst>
          </p:nvPr>
        </p:nvGraphicFramePr>
        <p:xfrm>
          <a:off x="2971800" y="1560322"/>
          <a:ext cx="3057546" cy="4018280"/>
        </p:xfrm>
        <a:graphic>
          <a:graphicData uri="http://schemas.openxmlformats.org/drawingml/2006/table">
            <a:tbl>
              <a:tblPr/>
              <a:tblGrid>
                <a:gridCol w="1528773">
                  <a:extLst>
                    <a:ext uri="{9D8B030D-6E8A-4147-A177-3AD203B41FA5}">
                      <a16:colId xmlns:a16="http://schemas.microsoft.com/office/drawing/2014/main" val="20000"/>
                    </a:ext>
                  </a:extLst>
                </a:gridCol>
                <a:gridCol w="1528773">
                  <a:extLst>
                    <a:ext uri="{9D8B030D-6E8A-4147-A177-3AD203B41FA5}">
                      <a16:colId xmlns:a16="http://schemas.microsoft.com/office/drawing/2014/main" val="20001"/>
                    </a:ext>
                  </a:extLst>
                </a:gridCol>
              </a:tblGrid>
              <a:tr h="310365">
                <a:tc>
                  <a:txBody>
                    <a:bodyPr/>
                    <a:lstStyle/>
                    <a:p>
                      <a:pPr algn="ctr">
                        <a:lnSpc>
                          <a:spcPct val="150000"/>
                        </a:lnSpc>
                        <a:spcAft>
                          <a:spcPts val="0"/>
                        </a:spcAft>
                      </a:pPr>
                      <a:endParaRPr lang="it-IT" sz="1600" dirty="0">
                        <a:latin typeface="Calibri" pitchFamily="34" charset="0"/>
                        <a:ea typeface="Calibri"/>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600" i="1" dirty="0" smtClean="0">
                          <a:latin typeface="Calibri" pitchFamily="34" charset="0"/>
                          <a:ea typeface="Times New Roman"/>
                        </a:rPr>
                        <a:t>Coefficients</a:t>
                      </a:r>
                      <a:br>
                        <a:rPr lang="it-IT" sz="1600" i="1" dirty="0" smtClean="0">
                          <a:latin typeface="Calibri" pitchFamily="34" charset="0"/>
                          <a:ea typeface="Times New Roman"/>
                        </a:rPr>
                      </a:br>
                      <a:r>
                        <a:rPr lang="it-IT" sz="1600" i="1" dirty="0" smtClean="0">
                          <a:latin typeface="Calibri" pitchFamily="34" charset="0"/>
                          <a:ea typeface="Times New Roman"/>
                        </a:rPr>
                        <a:t>and p-values</a:t>
                      </a:r>
                      <a:endParaRPr lang="it-IT" sz="1600" i="1" dirty="0">
                        <a:latin typeface="Calibri" pitchFamily="34" charset="0"/>
                        <a:ea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23225">
                <a:tc>
                  <a:txBody>
                    <a:bodyPr/>
                    <a:lstStyle/>
                    <a:p>
                      <a:pPr algn="ctr">
                        <a:lnSpc>
                          <a:spcPct val="150000"/>
                        </a:lnSpc>
                        <a:spcAft>
                          <a:spcPts val="0"/>
                        </a:spcAft>
                      </a:pPr>
                      <a:r>
                        <a:rPr lang="it-IT" sz="1600" dirty="0">
                          <a:latin typeface="Calibri" pitchFamily="34" charset="0"/>
                          <a:ea typeface="Times New Roman"/>
                        </a:rPr>
                        <a:t>Treatment</a:t>
                      </a: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kumimoji="0" lang="it-IT" sz="1600" kern="1200" dirty="0" smtClean="0">
                          <a:solidFill>
                            <a:schemeClr val="tx1"/>
                          </a:solidFill>
                          <a:latin typeface="Calibri" pitchFamily="34" charset="0"/>
                          <a:ea typeface="Times New Roman"/>
                          <a:cs typeface="+mn-cs"/>
                        </a:rPr>
                        <a:t>1.51**</a:t>
                      </a:r>
                      <a:endParaRPr kumimoji="0" lang="en-US" sz="1600" kern="1200" dirty="0">
                        <a:solidFill>
                          <a:schemeClr val="tx1"/>
                        </a:solidFill>
                        <a:latin typeface="Calibri" pitchFamily="34" charset="0"/>
                        <a:ea typeface="Times New Roman"/>
                        <a:cs typeface="+mn-cs"/>
                      </a:endParaRPr>
                    </a:p>
                    <a:p>
                      <a:pPr marL="0" marR="0" algn="ctr">
                        <a:lnSpc>
                          <a:spcPct val="115000"/>
                        </a:lnSpc>
                        <a:spcBef>
                          <a:spcPts val="0"/>
                        </a:spcBef>
                        <a:spcAft>
                          <a:spcPts val="0"/>
                        </a:spcAft>
                      </a:pPr>
                      <a:r>
                        <a:rPr kumimoji="0" lang="it-IT" sz="1600" kern="1200" dirty="0">
                          <a:solidFill>
                            <a:schemeClr val="tx1"/>
                          </a:solidFill>
                          <a:latin typeface="Calibri" pitchFamily="34" charset="0"/>
                          <a:ea typeface="Times New Roman"/>
                          <a:cs typeface="+mn-cs"/>
                        </a:rPr>
                        <a:t>(.000)</a:t>
                      </a:r>
                      <a:endParaRPr kumimoji="0" lang="en-US" sz="1600" kern="1200" dirty="0">
                        <a:solidFill>
                          <a:schemeClr val="tx1"/>
                        </a:solidFill>
                        <a:latin typeface="Calibri" pitchFamily="34" charset="0"/>
                        <a:ea typeface="Times New Roman"/>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423225">
                <a:tc>
                  <a:txBody>
                    <a:bodyPr/>
                    <a:lstStyle/>
                    <a:p>
                      <a:pPr algn="ctr">
                        <a:lnSpc>
                          <a:spcPct val="150000"/>
                        </a:lnSpc>
                        <a:spcAft>
                          <a:spcPts val="0"/>
                        </a:spcAft>
                      </a:pPr>
                      <a:r>
                        <a:rPr lang="it-IT" sz="1600" dirty="0">
                          <a:latin typeface="Calibri" pitchFamily="34" charset="0"/>
                          <a:ea typeface="Times New Roman"/>
                        </a:rPr>
                        <a:t>Intrusive</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kumimoji="0" lang="it-IT" sz="1600" kern="1200" dirty="0">
                          <a:solidFill>
                            <a:schemeClr val="tx1"/>
                          </a:solidFill>
                          <a:latin typeface="Calibri" pitchFamily="34" charset="0"/>
                          <a:ea typeface="Times New Roman"/>
                          <a:cs typeface="+mn-cs"/>
                        </a:rPr>
                        <a:t>-.85**</a:t>
                      </a:r>
                      <a:endParaRPr kumimoji="0" lang="en-US" sz="1600" kern="1200" dirty="0">
                        <a:solidFill>
                          <a:schemeClr val="tx1"/>
                        </a:solidFill>
                        <a:latin typeface="Calibri" pitchFamily="34" charset="0"/>
                        <a:ea typeface="Times New Roman"/>
                        <a:cs typeface="+mn-cs"/>
                      </a:endParaRPr>
                    </a:p>
                    <a:p>
                      <a:pPr marL="0" marR="0" algn="ctr">
                        <a:lnSpc>
                          <a:spcPct val="115000"/>
                        </a:lnSpc>
                        <a:spcBef>
                          <a:spcPts val="0"/>
                        </a:spcBef>
                        <a:spcAft>
                          <a:spcPts val="0"/>
                        </a:spcAft>
                      </a:pPr>
                      <a:r>
                        <a:rPr kumimoji="0" lang="it-IT" sz="1600" kern="1200" dirty="0">
                          <a:solidFill>
                            <a:schemeClr val="tx1"/>
                          </a:solidFill>
                          <a:latin typeface="Calibri" pitchFamily="34" charset="0"/>
                          <a:ea typeface="Times New Roman"/>
                          <a:cs typeface="+mn-cs"/>
                        </a:rPr>
                        <a:t>(.000)</a:t>
                      </a:r>
                      <a:endParaRPr kumimoji="0" lang="en-US" sz="1600" kern="1200" dirty="0">
                        <a:solidFill>
                          <a:schemeClr val="tx1"/>
                        </a:solidFill>
                        <a:latin typeface="Calibri" pitchFamily="34" charset="0"/>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423225">
                <a:tc>
                  <a:txBody>
                    <a:bodyPr/>
                    <a:lstStyle/>
                    <a:p>
                      <a:pPr algn="ctr">
                        <a:lnSpc>
                          <a:spcPct val="150000"/>
                        </a:lnSpc>
                        <a:spcAft>
                          <a:spcPts val="0"/>
                        </a:spcAft>
                      </a:pPr>
                      <a:r>
                        <a:rPr lang="it-IT" sz="1600">
                          <a:latin typeface="Calibri" pitchFamily="34" charset="0"/>
                          <a:ea typeface="Times New Roman"/>
                        </a:rPr>
                        <a:t>Treat_Int</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kumimoji="0" lang="it-IT" sz="1600" kern="1200" dirty="0" smtClean="0">
                          <a:solidFill>
                            <a:schemeClr val="tx1"/>
                          </a:solidFill>
                          <a:latin typeface="Calibri" pitchFamily="34" charset="0"/>
                          <a:ea typeface="Times New Roman"/>
                          <a:cs typeface="+mn-cs"/>
                        </a:rPr>
                        <a:t>59*</a:t>
                      </a:r>
                      <a:endParaRPr kumimoji="0" lang="en-US" sz="1600" kern="1200" dirty="0">
                        <a:solidFill>
                          <a:schemeClr val="tx1"/>
                        </a:solidFill>
                        <a:latin typeface="Calibri" pitchFamily="34" charset="0"/>
                        <a:ea typeface="Times New Roman"/>
                        <a:cs typeface="+mn-cs"/>
                      </a:endParaRPr>
                    </a:p>
                    <a:p>
                      <a:pPr marL="0" marR="0" algn="ctr">
                        <a:lnSpc>
                          <a:spcPct val="115000"/>
                        </a:lnSpc>
                        <a:spcBef>
                          <a:spcPts val="0"/>
                        </a:spcBef>
                        <a:spcAft>
                          <a:spcPts val="0"/>
                        </a:spcAft>
                      </a:pPr>
                      <a:r>
                        <a:rPr kumimoji="0" lang="it-IT" sz="1600" kern="1200" dirty="0" smtClean="0">
                          <a:solidFill>
                            <a:schemeClr val="tx1"/>
                          </a:solidFill>
                          <a:latin typeface="Calibri" pitchFamily="34" charset="0"/>
                          <a:ea typeface="Times New Roman"/>
                          <a:cs typeface="+mn-cs"/>
                        </a:rPr>
                        <a:t>(.071)</a:t>
                      </a:r>
                      <a:endParaRPr kumimoji="0" lang="en-US" sz="1600" kern="1200" dirty="0">
                        <a:solidFill>
                          <a:schemeClr val="tx1"/>
                        </a:solidFill>
                        <a:latin typeface="Calibri" pitchFamily="34" charset="0"/>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423225">
                <a:tc>
                  <a:txBody>
                    <a:bodyPr/>
                    <a:lstStyle/>
                    <a:p>
                      <a:pPr algn="ctr">
                        <a:lnSpc>
                          <a:spcPct val="150000"/>
                        </a:lnSpc>
                        <a:spcAft>
                          <a:spcPts val="0"/>
                        </a:spcAft>
                      </a:pPr>
                      <a:r>
                        <a:rPr lang="en-US" sz="1600">
                          <a:latin typeface="Calibri" pitchFamily="34" charset="0"/>
                          <a:ea typeface="Times New Roman"/>
                        </a:rPr>
                        <a:t>Age</a:t>
                      </a:r>
                      <a:endParaRPr lang="it-IT" sz="1600">
                        <a:latin typeface="Calibri" pitchFamily="34" charset="0"/>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kumimoji="0" lang="it-IT" sz="1600" kern="1200" dirty="0">
                          <a:solidFill>
                            <a:schemeClr val="tx1"/>
                          </a:solidFill>
                          <a:latin typeface="Calibri" pitchFamily="34" charset="0"/>
                          <a:ea typeface="Times New Roman"/>
                          <a:cs typeface="+mn-cs"/>
                        </a:rPr>
                        <a:t>.</a:t>
                      </a:r>
                      <a:r>
                        <a:rPr kumimoji="0" lang="it-IT" sz="1600" kern="1200" dirty="0" smtClean="0">
                          <a:solidFill>
                            <a:schemeClr val="tx1"/>
                          </a:solidFill>
                          <a:latin typeface="Calibri" pitchFamily="34" charset="0"/>
                          <a:ea typeface="Times New Roman"/>
                          <a:cs typeface="+mn-cs"/>
                        </a:rPr>
                        <a:t>01</a:t>
                      </a:r>
                      <a:endParaRPr kumimoji="0" lang="en-US" sz="1600" kern="1200" dirty="0">
                        <a:solidFill>
                          <a:schemeClr val="tx1"/>
                        </a:solidFill>
                        <a:latin typeface="Calibri" pitchFamily="34" charset="0"/>
                        <a:ea typeface="Times New Roman"/>
                        <a:cs typeface="+mn-cs"/>
                      </a:endParaRPr>
                    </a:p>
                    <a:p>
                      <a:pPr marL="0" marR="0" algn="ctr">
                        <a:lnSpc>
                          <a:spcPct val="115000"/>
                        </a:lnSpc>
                        <a:spcBef>
                          <a:spcPts val="0"/>
                        </a:spcBef>
                        <a:spcAft>
                          <a:spcPts val="0"/>
                        </a:spcAft>
                      </a:pPr>
                      <a:r>
                        <a:rPr kumimoji="0" lang="it-IT" sz="1600" kern="1200" dirty="0" smtClean="0">
                          <a:solidFill>
                            <a:schemeClr val="tx1"/>
                          </a:solidFill>
                          <a:latin typeface="Calibri" pitchFamily="34" charset="0"/>
                          <a:ea typeface="Times New Roman"/>
                          <a:cs typeface="+mn-cs"/>
                        </a:rPr>
                        <a:t>(.753)</a:t>
                      </a:r>
                      <a:endParaRPr kumimoji="0" lang="en-US" sz="1600" kern="1200" dirty="0">
                        <a:solidFill>
                          <a:schemeClr val="tx1"/>
                        </a:solidFill>
                        <a:latin typeface="Calibri" pitchFamily="34" charset="0"/>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423225">
                <a:tc>
                  <a:txBody>
                    <a:bodyPr/>
                    <a:lstStyle/>
                    <a:p>
                      <a:pPr algn="ctr">
                        <a:lnSpc>
                          <a:spcPct val="150000"/>
                        </a:lnSpc>
                        <a:spcAft>
                          <a:spcPts val="0"/>
                        </a:spcAft>
                      </a:pPr>
                      <a:r>
                        <a:rPr lang="it-IT" sz="1600" dirty="0">
                          <a:latin typeface="Calibri" pitchFamily="34" charset="0"/>
                          <a:ea typeface="Times New Roman"/>
                        </a:rPr>
                        <a:t>Male</a:t>
                      </a:r>
                    </a:p>
                  </a:txBody>
                  <a:tcPr marL="68580" marR="68580" marT="0" marB="0">
                    <a:lnL>
                      <a:noFill/>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kumimoji="0" lang="it-IT" sz="1600" kern="1200" dirty="0">
                          <a:solidFill>
                            <a:schemeClr val="tx1"/>
                          </a:solidFill>
                          <a:latin typeface="Calibri" pitchFamily="34" charset="0"/>
                          <a:ea typeface="Times New Roman"/>
                          <a:cs typeface="+mn-cs"/>
                        </a:rPr>
                        <a:t>-.</a:t>
                      </a:r>
                      <a:r>
                        <a:rPr kumimoji="0" lang="it-IT" sz="1600" kern="1200" dirty="0" smtClean="0">
                          <a:solidFill>
                            <a:schemeClr val="tx1"/>
                          </a:solidFill>
                          <a:latin typeface="Calibri" pitchFamily="34" charset="0"/>
                          <a:ea typeface="Times New Roman"/>
                          <a:cs typeface="+mn-cs"/>
                        </a:rPr>
                        <a:t>10</a:t>
                      </a:r>
                      <a:endParaRPr kumimoji="0" lang="en-US" sz="1600" kern="1200" dirty="0">
                        <a:solidFill>
                          <a:schemeClr val="tx1"/>
                        </a:solidFill>
                        <a:latin typeface="Calibri" pitchFamily="34" charset="0"/>
                        <a:ea typeface="Times New Roman"/>
                        <a:cs typeface="+mn-cs"/>
                      </a:endParaRPr>
                    </a:p>
                    <a:p>
                      <a:pPr marL="0" marR="0" algn="ctr">
                        <a:lnSpc>
                          <a:spcPct val="115000"/>
                        </a:lnSpc>
                        <a:spcBef>
                          <a:spcPts val="0"/>
                        </a:spcBef>
                        <a:spcAft>
                          <a:spcPts val="0"/>
                        </a:spcAft>
                      </a:pPr>
                      <a:r>
                        <a:rPr kumimoji="0" lang="it-IT" sz="1600" kern="1200" dirty="0" smtClean="0">
                          <a:solidFill>
                            <a:schemeClr val="tx1"/>
                          </a:solidFill>
                          <a:latin typeface="Calibri" pitchFamily="34" charset="0"/>
                          <a:ea typeface="Times New Roman"/>
                          <a:cs typeface="+mn-cs"/>
                        </a:rPr>
                        <a:t>(.653)</a:t>
                      </a:r>
                      <a:endParaRPr kumimoji="0" lang="en-US" sz="1600" kern="1200" dirty="0">
                        <a:solidFill>
                          <a:schemeClr val="tx1"/>
                        </a:solidFill>
                        <a:latin typeface="Calibri" pitchFamily="34" charset="0"/>
                        <a:ea typeface="Times New Roman"/>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20730">
                <a:tc>
                  <a:txBody>
                    <a:bodyPr/>
                    <a:lstStyle/>
                    <a:p>
                      <a:pPr algn="ctr">
                        <a:lnSpc>
                          <a:spcPct val="150000"/>
                        </a:lnSpc>
                        <a:spcAft>
                          <a:spcPts val="0"/>
                        </a:spcAft>
                      </a:pPr>
                      <a:r>
                        <a:rPr lang="it-IT" sz="1600" dirty="0">
                          <a:latin typeface="Calibri" pitchFamily="34" charset="0"/>
                          <a:ea typeface="Times New Roman"/>
                        </a:rPr>
                        <a:t>N</a:t>
                      </a:r>
                    </a:p>
                    <a:p>
                      <a:pPr algn="ctr">
                        <a:lnSpc>
                          <a:spcPct val="150000"/>
                        </a:lnSpc>
                        <a:spcAft>
                          <a:spcPts val="0"/>
                        </a:spcAft>
                      </a:pPr>
                      <a:r>
                        <a:rPr lang="it-IT" sz="1600" dirty="0">
                          <a:latin typeface="Calibri" pitchFamily="34" charset="0"/>
                          <a:ea typeface="Times New Roman"/>
                        </a:rPr>
                        <a:t>Prob &gt; </a:t>
                      </a:r>
                      <a:r>
                        <a:rPr lang="en-US" sz="1600" b="1" dirty="0">
                          <a:latin typeface="Calibri" pitchFamily="34" charset="0"/>
                          <a:ea typeface="Times New Roman"/>
                        </a:rPr>
                        <a:t>χ</a:t>
                      </a:r>
                      <a:r>
                        <a:rPr lang="en-US" sz="1600" b="1" baseline="30000" dirty="0">
                          <a:latin typeface="Calibri" pitchFamily="34" charset="0"/>
                          <a:ea typeface="Times New Roman"/>
                        </a:rPr>
                        <a:t>2</a:t>
                      </a:r>
                      <a:endParaRPr lang="it-IT" sz="1600" dirty="0">
                        <a:latin typeface="Calibri" pitchFamily="34" charset="0"/>
                        <a:ea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it-IT" sz="1600" dirty="0" smtClean="0">
                          <a:latin typeface="Calibri" pitchFamily="34" charset="0"/>
                          <a:ea typeface="Times New Roman"/>
                        </a:rPr>
                        <a:t>69</a:t>
                      </a:r>
                      <a:endParaRPr lang="it-IT" sz="1600" dirty="0">
                        <a:latin typeface="Calibri" pitchFamily="34" charset="0"/>
                        <a:ea typeface="Times New Roman"/>
                      </a:endParaRPr>
                    </a:p>
                    <a:p>
                      <a:pPr algn="ctr">
                        <a:lnSpc>
                          <a:spcPct val="150000"/>
                        </a:lnSpc>
                        <a:spcAft>
                          <a:spcPts val="0"/>
                        </a:spcAft>
                      </a:pPr>
                      <a:r>
                        <a:rPr lang="it-IT" sz="1600" dirty="0">
                          <a:latin typeface="Calibri" pitchFamily="34" charset="0"/>
                          <a:ea typeface="Times New Roman"/>
                        </a:rPr>
                        <a:t>.000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7" name="Title 6"/>
          <p:cNvSpPr>
            <a:spLocks noGrp="1"/>
          </p:cNvSpPr>
          <p:nvPr>
            <p:ph type="title"/>
          </p:nvPr>
        </p:nvSpPr>
        <p:spPr/>
        <p:txBody>
          <a:bodyPr/>
          <a:lstStyle/>
          <a:p>
            <a:r>
              <a:rPr lang="it-IT" sz="4500" b="1" kern="1200" dirty="0" smtClean="0">
                <a:solidFill>
                  <a:srgbClr val="FFC800"/>
                </a:solidFill>
                <a:latin typeface="+mj-lt"/>
                <a:ea typeface="+mj-ea"/>
                <a:cs typeface="+mj-cs"/>
              </a:rPr>
              <a:t>Results </a:t>
            </a:r>
            <a:r>
              <a:rPr lang="en-US" dirty="0" smtClean="0"/>
              <a:t>(DV: </a:t>
            </a:r>
            <a:r>
              <a:rPr lang="it-IT" dirty="0" smtClean="0"/>
              <a:t>Published or not)</a:t>
            </a:r>
            <a:endParaRPr lang="en-US" dirty="0"/>
          </a:p>
        </p:txBody>
      </p:sp>
      <p:sp>
        <p:nvSpPr>
          <p:cNvPr id="8" name="Oval 7"/>
          <p:cNvSpPr/>
          <p:nvPr/>
        </p:nvSpPr>
        <p:spPr>
          <a:xfrm>
            <a:off x="381000" y="5486400"/>
            <a:ext cx="6553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67000" y="2743200"/>
            <a:ext cx="388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667000" y="2286000"/>
            <a:ext cx="3886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667000" y="3276600"/>
            <a:ext cx="3962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76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en-US" dirty="0" smtClean="0"/>
              <a:t>Background</a:t>
            </a:r>
          </a:p>
        </p:txBody>
      </p:sp>
      <p:sp>
        <p:nvSpPr>
          <p:cNvPr id="10243" name="Content Placeholder 4"/>
          <p:cNvSpPr>
            <a:spLocks noGrp="1"/>
          </p:cNvSpPr>
          <p:nvPr>
            <p:ph idx="4294967295"/>
          </p:nvPr>
        </p:nvSpPr>
        <p:spPr>
          <a:xfrm>
            <a:off x="457200" y="1524000"/>
            <a:ext cx="8229600" cy="4625975"/>
          </a:xfrm>
        </p:spPr>
        <p:txBody>
          <a:bodyPr/>
          <a:lstStyle/>
          <a:p>
            <a:pPr marL="609600" indent="-493713">
              <a:lnSpc>
                <a:spcPct val="130000"/>
              </a:lnSpc>
              <a:spcBef>
                <a:spcPct val="20000"/>
              </a:spcBef>
            </a:pPr>
            <a:r>
              <a:rPr lang="en-US" sz="2400" dirty="0" smtClean="0"/>
              <a:t>From the economics of privacy…</a:t>
            </a:r>
          </a:p>
          <a:p>
            <a:pPr marL="858838" lvl="1" indent="-609600">
              <a:lnSpc>
                <a:spcPct val="130000"/>
              </a:lnSpc>
            </a:pPr>
            <a:r>
              <a:rPr lang="en-US" sz="2000" i="1" dirty="0" smtClean="0">
                <a:latin typeface="Corbel" pitchFamily="34" charset="0"/>
              </a:rPr>
              <a:t>Protection and revelation of personal data flows involve </a:t>
            </a:r>
            <a:r>
              <a:rPr lang="en-US" sz="2000" b="1" i="1" dirty="0" smtClean="0">
                <a:latin typeface="Corbel" pitchFamily="34" charset="0"/>
              </a:rPr>
              <a:t>tangible and intangible </a:t>
            </a:r>
            <a:r>
              <a:rPr lang="en-US" sz="2000" i="1" dirty="0" smtClean="0">
                <a:latin typeface="Corbel" pitchFamily="34" charset="0"/>
              </a:rPr>
              <a:t>trade-offs for the </a:t>
            </a:r>
            <a:r>
              <a:rPr lang="en-US" sz="2000" b="1" i="1" dirty="0" smtClean="0">
                <a:latin typeface="Corbel" pitchFamily="34" charset="0"/>
              </a:rPr>
              <a:t>data subject</a:t>
            </a:r>
            <a:r>
              <a:rPr lang="en-US" sz="2000" i="1" dirty="0" smtClean="0">
                <a:latin typeface="Corbel" pitchFamily="34" charset="0"/>
              </a:rPr>
              <a:t> as well as the potential </a:t>
            </a:r>
            <a:r>
              <a:rPr lang="en-US" sz="2000" b="1" i="1" dirty="0" smtClean="0">
                <a:latin typeface="Corbel" pitchFamily="34" charset="0"/>
              </a:rPr>
              <a:t>data holder</a:t>
            </a:r>
          </a:p>
        </p:txBody>
      </p:sp>
    </p:spTree>
    <p:extLst>
      <p:ext uri="{BB962C8B-B14F-4D97-AF65-F5344CB8AC3E}">
        <p14:creationId xmlns:p14="http://schemas.microsoft.com/office/powerpoint/2010/main" val="199540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contenuto 2"/>
          <p:cNvSpPr>
            <a:spLocks noGrp="1"/>
          </p:cNvSpPr>
          <p:nvPr>
            <p:ph idx="1"/>
          </p:nvPr>
        </p:nvSpPr>
        <p:spPr bwMode="auto">
          <a:xfrm>
            <a:off x="152400" y="1533525"/>
            <a:ext cx="8763000" cy="5019675"/>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sz="2400" dirty="0" smtClean="0"/>
              <a:t>Exit questionnaire focus on:</a:t>
            </a:r>
          </a:p>
          <a:p>
            <a:pPr lvl="1">
              <a:lnSpc>
                <a:spcPct val="150000"/>
              </a:lnSpc>
            </a:pPr>
            <a:r>
              <a:rPr lang="en-US" sz="2000" dirty="0" smtClean="0"/>
              <a:t>Perceived control</a:t>
            </a:r>
          </a:p>
          <a:p>
            <a:pPr lvl="1">
              <a:lnSpc>
                <a:spcPct val="150000"/>
              </a:lnSpc>
            </a:pPr>
            <a:r>
              <a:rPr lang="en-US" sz="2000" dirty="0" smtClean="0"/>
              <a:t>Privacy sensitivity</a:t>
            </a:r>
          </a:p>
          <a:p>
            <a:pPr>
              <a:lnSpc>
                <a:spcPct val="150000"/>
              </a:lnSpc>
            </a:pPr>
            <a:r>
              <a:rPr lang="en-US" sz="2400" dirty="0" smtClean="0"/>
              <a:t>Mediation analysis based on exit questionnaire strongly supports our interpretation of the results:</a:t>
            </a:r>
          </a:p>
          <a:p>
            <a:pPr lvl="1">
              <a:lnSpc>
                <a:spcPct val="150000"/>
              </a:lnSpc>
            </a:pPr>
            <a:r>
              <a:rPr lang="en-US" sz="2000" dirty="0" smtClean="0"/>
              <a:t>Higher perceived control decreases privacy concerns (and increases self-disclosure) even though actual accessibility by strangers to one’s personal information may increase </a:t>
            </a:r>
            <a:endParaRPr lang="en-US" sz="1600" dirty="0" smtClean="0"/>
          </a:p>
          <a:p>
            <a:pPr lvl="1">
              <a:lnSpc>
                <a:spcPct val="150000"/>
              </a:lnSpc>
            </a:pPr>
            <a:endParaRPr lang="en-US" sz="2000" dirty="0" smtClean="0"/>
          </a:p>
        </p:txBody>
      </p:sp>
      <p:sp>
        <p:nvSpPr>
          <p:cNvPr id="5" name="Title 4"/>
          <p:cNvSpPr>
            <a:spLocks noGrp="1"/>
          </p:cNvSpPr>
          <p:nvPr>
            <p:ph type="title"/>
          </p:nvPr>
        </p:nvSpPr>
        <p:spPr/>
        <p:txBody>
          <a:bodyPr/>
          <a:lstStyle/>
          <a:p>
            <a:r>
              <a:rPr lang="en-US" dirty="0" smtClean="0"/>
              <a:t>Manipulation checks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egnaposto contenuto 2"/>
          <p:cNvSpPr>
            <a:spLocks noGrp="1"/>
          </p:cNvSpPr>
          <p:nvPr>
            <p:ph idx="1"/>
          </p:nvPr>
        </p:nvSpPr>
        <p:spPr bwMode="auto">
          <a:xfrm>
            <a:off x="76200" y="1533525"/>
            <a:ext cx="8839200" cy="5172075"/>
          </a:xfrm>
          <a:noFill/>
          <a:ln>
            <a:miter lim="800000"/>
            <a:headEnd/>
            <a:tailEnd/>
          </a:ln>
        </p:spPr>
        <p:txBody>
          <a:bodyPr vert="horz" wrap="square" lIns="91440" tIns="45720" rIns="91440" bIns="45720" numCol="1" anchor="t" anchorCtr="0" compatLnSpc="1">
            <a:prstTxWarp prst="textNoShape">
              <a:avLst/>
            </a:prstTxWarp>
          </a:bodyPr>
          <a:lstStyle/>
          <a:p>
            <a:pPr>
              <a:lnSpc>
                <a:spcPct val="150000"/>
              </a:lnSpc>
            </a:pPr>
            <a:r>
              <a:rPr lang="en-US" sz="2400" dirty="0" smtClean="0"/>
              <a:t>It is not just the publication of private information </a:t>
            </a:r>
            <a:r>
              <a:rPr lang="en-US" sz="2400" i="1" dirty="0" smtClean="0"/>
              <a:t>per se</a:t>
            </a:r>
            <a:r>
              <a:rPr lang="en-US" sz="2400" dirty="0" smtClean="0"/>
              <a:t> that disturbs people, but the fact that someone else will publish it for them</a:t>
            </a:r>
          </a:p>
          <a:p>
            <a:pPr>
              <a:lnSpc>
                <a:spcPct val="150000"/>
              </a:lnSpc>
            </a:pPr>
            <a:r>
              <a:rPr lang="en-US" sz="2400" dirty="0" smtClean="0"/>
              <a:t>Results call into questions OSNs’ arguments of protecting privacy by providing more control to members</a:t>
            </a:r>
          </a:p>
          <a:p>
            <a:pPr lvl="1"/>
            <a:r>
              <a:rPr lang="en-US" sz="2200" i="1" dirty="0" smtClean="0"/>
              <a:t>Giving more control to users over information publication seems to generate higher willingness to disclose sensitive information</a:t>
            </a:r>
            <a:endParaRPr lang="en-US" sz="2000" dirty="0" smtClean="0"/>
          </a:p>
          <a:p>
            <a:pPr lvl="1">
              <a:lnSpc>
                <a:spcPct val="150000"/>
              </a:lnSpc>
            </a:pPr>
            <a:endParaRPr lang="en-US" sz="2000" dirty="0" smtClean="0"/>
          </a:p>
        </p:txBody>
      </p:sp>
      <p:sp>
        <p:nvSpPr>
          <p:cNvPr id="5" name="Title 4"/>
          <p:cNvSpPr>
            <a:spLocks noGrp="1"/>
          </p:cNvSpPr>
          <p:nvPr>
            <p:ph type="title"/>
          </p:nvPr>
        </p:nvSpPr>
        <p:spPr/>
        <p:txBody>
          <a:bodyPr/>
          <a:lstStyle/>
          <a:p>
            <a:r>
              <a:rPr lang="en-US" dirty="0" smtClean="0"/>
              <a:t>Implications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3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p:cNvSpPr>
          <p:nvPr>
            <p:ph type="title" idx="4294967295"/>
          </p:nvPr>
        </p:nvSpPr>
        <p:spPr bwMode="auto"/>
        <p:txBody>
          <a:bodyPr wrap="square" tIns="45720" bIns="45720" numCol="1" anchorCtr="0" compatLnSpc="1">
            <a:prstTxWarp prst="textNoShape">
              <a:avLst/>
            </a:prstTxWarp>
            <a:normAutofit/>
          </a:bodyPr>
          <a:lstStyle/>
          <a:p>
            <a:pPr eaLnBrk="1" hangingPunct="1">
              <a:defRPr/>
            </a:pPr>
            <a:r>
              <a:rPr lang="en-US" sz="3800" dirty="0" smtClean="0"/>
              <a:t>Three studies</a:t>
            </a:r>
            <a:endParaRPr lang="en-US" sz="3800" i="1" dirty="0" smtClean="0"/>
          </a:p>
        </p:txBody>
      </p:sp>
      <p:sp>
        <p:nvSpPr>
          <p:cNvPr id="50178" name="Rectangle 3"/>
          <p:cNvSpPr>
            <a:spLocks noGrp="1" noChangeArrowheads="1"/>
          </p:cNvSpPr>
          <p:nvPr>
            <p:ph type="body" idx="1"/>
          </p:nvPr>
        </p:nvSpPr>
        <p:spPr>
          <a:xfrm>
            <a:off x="228600" y="1600200"/>
            <a:ext cx="8763000" cy="5105399"/>
          </a:xfrm>
        </p:spPr>
        <p:txBody>
          <a:bodyPr/>
          <a:lstStyle/>
          <a:p>
            <a:pPr marL="633412" lvl="1" indent="-514350">
              <a:lnSpc>
                <a:spcPct val="150000"/>
              </a:lnSpc>
              <a:spcBef>
                <a:spcPct val="0"/>
              </a:spcBef>
              <a:buClr>
                <a:schemeClr val="accent1"/>
              </a:buClr>
              <a:buSzPct val="80000"/>
              <a:buFont typeface="+mj-lt"/>
              <a:buAutoNum type="arabicPeriod"/>
            </a:pPr>
            <a:r>
              <a:rPr lang="en-US" dirty="0" smtClean="0"/>
              <a:t>The inconsistency of privacy valuations</a:t>
            </a:r>
          </a:p>
          <a:p>
            <a:pPr marL="633412" indent="-514350">
              <a:lnSpc>
                <a:spcPct val="150000"/>
              </a:lnSpc>
              <a:buFont typeface="+mj-lt"/>
              <a:buAutoNum type="arabicPeriod" startAt="2"/>
            </a:pPr>
            <a:r>
              <a:rPr lang="en-US" sz="2800" dirty="0" smtClean="0">
                <a:latin typeface="Corbel" pitchFamily="34" charset="0"/>
              </a:rPr>
              <a:t>The paradox of control</a:t>
            </a:r>
          </a:p>
          <a:p>
            <a:pPr marL="633412" indent="-514350">
              <a:lnSpc>
                <a:spcPct val="150000"/>
              </a:lnSpc>
              <a:buFont typeface="+mj-lt"/>
              <a:buAutoNum type="arabicPeriod" startAt="2"/>
            </a:pPr>
            <a:r>
              <a:rPr lang="en-US" sz="2800" b="1" dirty="0" smtClean="0">
                <a:latin typeface="Corbel" pitchFamily="34" charset="0"/>
              </a:rPr>
              <a:t>Discounting past information</a:t>
            </a:r>
          </a:p>
          <a:p>
            <a:pPr marL="633412" lvl="1" indent="-514350">
              <a:lnSpc>
                <a:spcPct val="150000"/>
              </a:lnSpc>
              <a:spcBef>
                <a:spcPct val="0"/>
              </a:spcBef>
              <a:buSzPct val="100000"/>
            </a:pPr>
            <a:r>
              <a:rPr lang="en-US" sz="2000" dirty="0" smtClean="0">
                <a:latin typeface="Corbel" pitchFamily="34" charset="0"/>
              </a:rPr>
              <a:t>With Laura Brandimarte and Joachim Vosgerau</a:t>
            </a:r>
          </a:p>
          <a:p>
            <a:pPr marL="633412" indent="-514350">
              <a:lnSpc>
                <a:spcPct val="150000"/>
              </a:lnSpc>
              <a:buFont typeface="+mj-lt"/>
              <a:buAutoNum type="arabicPeriod" startAt="2"/>
            </a:pPr>
            <a:endParaRPr lang="en-US" sz="2800" b="1" dirty="0" smtClean="0">
              <a:latin typeface="Corbe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4"/>
          <p:cNvSpPr txBox="1">
            <a:spLocks noChangeArrowheads="1"/>
          </p:cNvSpPr>
          <p:nvPr/>
        </p:nvSpPr>
        <p:spPr bwMode="auto">
          <a:xfrm>
            <a:off x="500063" y="785813"/>
            <a:ext cx="8215312" cy="646112"/>
          </a:xfrm>
          <a:prstGeom prst="rect">
            <a:avLst/>
          </a:prstGeom>
          <a:noFill/>
          <a:ln w="9525">
            <a:noFill/>
            <a:miter lim="800000"/>
            <a:headEnd/>
            <a:tailEnd/>
          </a:ln>
        </p:spPr>
        <p:txBody>
          <a:bodyPr>
            <a:spAutoFit/>
          </a:bodyPr>
          <a:lstStyle/>
          <a:p>
            <a:pPr algn="ctr"/>
            <a:r>
              <a:rPr lang="en-US" sz="3600" dirty="0" smtClean="0"/>
              <a:t>The research question</a:t>
            </a:r>
            <a:endParaRPr lang="en-US" sz="3600" dirty="0"/>
          </a:p>
        </p:txBody>
      </p:sp>
      <p:sp>
        <p:nvSpPr>
          <p:cNvPr id="8" name="Segnaposto contenuto 2"/>
          <p:cNvSpPr>
            <a:spLocks noGrp="1"/>
          </p:cNvSpPr>
          <p:nvPr>
            <p:ph idx="1"/>
          </p:nvPr>
        </p:nvSpPr>
        <p:spPr bwMode="auto">
          <a:xfrm>
            <a:off x="457200" y="1857364"/>
            <a:ext cx="8382000" cy="4391036"/>
          </a:xfrm>
          <a:noFill/>
          <a:ln>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lnSpc>
                <a:spcPct val="150000"/>
              </a:lnSpc>
              <a:spcBef>
                <a:spcPct val="20000"/>
              </a:spcBef>
              <a:buFont typeface="Wingdings" pitchFamily="2" charset="2"/>
              <a:buChar char="§"/>
              <a:defRPr/>
            </a:pPr>
            <a:r>
              <a:rPr lang="en-US" sz="2400" dirty="0" smtClean="0"/>
              <a:t>Premise: Internet as the end of forgetting</a:t>
            </a:r>
          </a:p>
          <a:p>
            <a:pPr marL="342900" indent="-342900" eaLnBrk="0" hangingPunct="0">
              <a:lnSpc>
                <a:spcPct val="150000"/>
              </a:lnSpc>
              <a:spcBef>
                <a:spcPct val="20000"/>
              </a:spcBef>
              <a:buFont typeface="Wingdings" pitchFamily="2" charset="2"/>
              <a:buChar char="§"/>
              <a:defRPr/>
            </a:pPr>
            <a:r>
              <a:rPr lang="en-US" sz="2400" dirty="0" smtClean="0"/>
              <a:t>How does information about a person or company’s past, retrieved today, get ‘discounted’?</a:t>
            </a:r>
          </a:p>
          <a:p>
            <a:pPr marL="635000" lvl="1" indent="-342900" eaLnBrk="0" hangingPunct="0">
              <a:lnSpc>
                <a:spcPct val="150000"/>
              </a:lnSpc>
              <a:buFont typeface="Wingdings" pitchFamily="2" charset="2"/>
              <a:buChar char="§"/>
              <a:defRPr/>
            </a:pPr>
            <a:r>
              <a:rPr lang="en-US" sz="2000" kern="0" dirty="0" smtClean="0"/>
              <a:t>Specifically: does information about a person’s past with </a:t>
            </a:r>
            <a:r>
              <a:rPr lang="en-US" sz="2000" b="1" kern="0" dirty="0" smtClean="0"/>
              <a:t>negative valence </a:t>
            </a:r>
            <a:r>
              <a:rPr lang="en-US" sz="2000" kern="0" dirty="0" smtClean="0"/>
              <a:t>receive more weight in impression formation than information with </a:t>
            </a:r>
            <a:r>
              <a:rPr lang="en-US" sz="2000" b="1" kern="0" dirty="0" smtClean="0"/>
              <a:t>positive valence</a:t>
            </a:r>
            <a:r>
              <a:rPr lang="en-US" sz="2000" kern="0" dirty="0" smtClean="0"/>
              <a:t>?</a:t>
            </a:r>
          </a:p>
        </p:txBody>
      </p:sp>
      <p:sp>
        <p:nvSpPr>
          <p:cNvPr id="6" name="Title 5"/>
          <p:cNvSpPr>
            <a:spLocks noGrp="1"/>
          </p:cNvSpPr>
          <p:nvPr>
            <p:ph type="title"/>
          </p:nvPr>
        </p:nvSpPr>
        <p:spPr/>
        <p:txBody>
          <a:bodyPr/>
          <a:lstStyle/>
          <a:p>
            <a:r>
              <a:rPr lang="en-US" dirty="0" smtClean="0"/>
              <a:t>Research question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fade">
                                      <p:cBhvr>
                                        <p:cTn id="1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57200" y="1785938"/>
            <a:ext cx="8229600" cy="4714896"/>
          </a:xfrm>
          <a:prstGeom prst="rect">
            <a:avLst/>
          </a:prstGeom>
        </p:spPr>
        <p:txBody>
          <a:bodyPr/>
          <a:lstStyle/>
          <a:p>
            <a:pPr marL="342900" indent="-342900" eaLnBrk="0" hangingPunct="0">
              <a:spcBef>
                <a:spcPct val="20000"/>
              </a:spcBef>
              <a:buClr>
                <a:schemeClr val="accent1"/>
              </a:buClr>
              <a:buFont typeface="Wingdings" pitchFamily="2" charset="2"/>
              <a:buChar char="§"/>
              <a:defRPr/>
            </a:pPr>
            <a:r>
              <a:rPr lang="en-US" sz="2300" dirty="0" smtClean="0">
                <a:latin typeface="+mj-lt"/>
              </a:rPr>
              <a:t>Impact of information with negative valence lasts longer than impact of info with positive valence, not merely because of asymmetric effects of valence or memory effects, but also because of different weights (discount rates) applied to the two types of info</a:t>
            </a:r>
          </a:p>
          <a:p>
            <a:pPr marL="342900" indent="-342900" eaLnBrk="0" hangingPunct="0">
              <a:spcBef>
                <a:spcPct val="20000"/>
              </a:spcBef>
              <a:buClr>
                <a:schemeClr val="accent1"/>
              </a:buClr>
              <a:buFont typeface="Wingdings" pitchFamily="2" charset="2"/>
              <a:buChar char="§"/>
              <a:defRPr/>
            </a:pPr>
            <a:endParaRPr lang="en-US" sz="2300" dirty="0" smtClean="0">
              <a:latin typeface="+mj-lt"/>
            </a:endParaRPr>
          </a:p>
          <a:p>
            <a:pPr marL="342900" indent="-342900" eaLnBrk="0" hangingPunct="0">
              <a:spcBef>
                <a:spcPct val="20000"/>
              </a:spcBef>
              <a:buClr>
                <a:schemeClr val="accent1"/>
              </a:buClr>
              <a:buFont typeface="Wingdings" pitchFamily="2" charset="2"/>
              <a:buChar char="§"/>
              <a:defRPr/>
            </a:pPr>
            <a:r>
              <a:rPr lang="en-US" sz="2300" dirty="0" smtClean="0">
                <a:latin typeface="+mj-lt"/>
              </a:rPr>
              <a:t>This may be due to</a:t>
            </a:r>
          </a:p>
          <a:p>
            <a:pPr marL="800100" lvl="1" indent="-342900" eaLnBrk="0" hangingPunct="0">
              <a:spcBef>
                <a:spcPct val="20000"/>
              </a:spcBef>
              <a:buClr>
                <a:schemeClr val="accent2"/>
              </a:buClr>
              <a:buFont typeface="Wingdings" pitchFamily="2" charset="2"/>
              <a:buChar char="§"/>
              <a:defRPr/>
            </a:pPr>
            <a:r>
              <a:rPr lang="en-US" sz="2000" dirty="0" smtClean="0">
                <a:latin typeface="+mj-lt"/>
              </a:rPr>
              <a:t>Mobilization effects (Taylor 1991) and evolutionary theory (</a:t>
            </a:r>
            <a:r>
              <a:rPr lang="en-US" sz="2000" dirty="0" err="1" smtClean="0">
                <a:latin typeface="+mj-lt"/>
              </a:rPr>
              <a:t>Baumeister</a:t>
            </a:r>
            <a:r>
              <a:rPr lang="en-US" sz="2000" dirty="0" smtClean="0">
                <a:latin typeface="+mj-lt"/>
              </a:rPr>
              <a:t> et al. 2001)</a:t>
            </a:r>
          </a:p>
          <a:p>
            <a:pPr marL="800100" lvl="1" indent="-342900" eaLnBrk="0" hangingPunct="0">
              <a:spcBef>
                <a:spcPct val="20000"/>
              </a:spcBef>
              <a:buClr>
                <a:schemeClr val="accent2"/>
              </a:buClr>
              <a:buFont typeface="Wingdings" pitchFamily="2" charset="2"/>
              <a:buChar char="§"/>
              <a:defRPr/>
            </a:pPr>
            <a:r>
              <a:rPr lang="en-US" sz="2000" dirty="0" smtClean="0">
                <a:latin typeface="+mj-lt"/>
              </a:rPr>
              <a:t>Negativity bias (Seligman &amp; Maier 1967)</a:t>
            </a:r>
          </a:p>
          <a:p>
            <a:pPr marL="800100" lvl="1" indent="-342900" eaLnBrk="0" hangingPunct="0">
              <a:spcBef>
                <a:spcPct val="20000"/>
              </a:spcBef>
              <a:buClr>
                <a:schemeClr val="accent2"/>
              </a:buClr>
              <a:buFont typeface="Wingdings" pitchFamily="2" charset="2"/>
              <a:buChar char="§"/>
              <a:defRPr/>
            </a:pPr>
            <a:r>
              <a:rPr lang="en-US" sz="2000" dirty="0" smtClean="0">
                <a:latin typeface="+mj-lt"/>
              </a:rPr>
              <a:t>Negative information is more attention grabbing (</a:t>
            </a:r>
            <a:r>
              <a:rPr lang="en-US" sz="2000" dirty="0" err="1" smtClean="0">
                <a:latin typeface="+mj-lt"/>
              </a:rPr>
              <a:t>Pratto</a:t>
            </a:r>
            <a:r>
              <a:rPr lang="en-US" sz="2000" dirty="0" smtClean="0">
                <a:latin typeface="+mj-lt"/>
              </a:rPr>
              <a:t> &amp; John 1991)</a:t>
            </a:r>
          </a:p>
          <a:p>
            <a:pPr marL="342900" indent="-342900" eaLnBrk="0" hangingPunct="0">
              <a:spcBef>
                <a:spcPct val="20000"/>
              </a:spcBef>
              <a:defRPr/>
            </a:pPr>
            <a:endParaRPr lang="en-US" sz="2000" dirty="0" smtClean="0">
              <a:latin typeface="+mj-lt"/>
            </a:endParaRPr>
          </a:p>
        </p:txBody>
      </p:sp>
      <p:sp>
        <p:nvSpPr>
          <p:cNvPr id="5" name="CasellaDiTesto 4"/>
          <p:cNvSpPr txBox="1">
            <a:spLocks noChangeArrowheads="1"/>
          </p:cNvSpPr>
          <p:nvPr/>
        </p:nvSpPr>
        <p:spPr bwMode="auto">
          <a:xfrm>
            <a:off x="500063" y="785813"/>
            <a:ext cx="8215312" cy="646112"/>
          </a:xfrm>
          <a:prstGeom prst="rect">
            <a:avLst/>
          </a:prstGeom>
          <a:noFill/>
          <a:ln w="9525">
            <a:noFill/>
            <a:miter lim="800000"/>
            <a:headEnd/>
            <a:tailEnd/>
          </a:ln>
        </p:spPr>
        <p:txBody>
          <a:bodyPr>
            <a:spAutoFit/>
          </a:bodyPr>
          <a:lstStyle/>
          <a:p>
            <a:pPr algn="ctr"/>
            <a:r>
              <a:rPr lang="en-US" sz="3600" dirty="0" smtClean="0"/>
              <a:t>Hypothesis of differential discounting</a:t>
            </a:r>
            <a:endParaRPr lang="en-US" sz="3600" dirty="0"/>
          </a:p>
        </p:txBody>
      </p:sp>
      <p:sp>
        <p:nvSpPr>
          <p:cNvPr id="6" name="Title 5"/>
          <p:cNvSpPr>
            <a:spLocks noGrp="1"/>
          </p:cNvSpPr>
          <p:nvPr>
            <p:ph type="title"/>
          </p:nvPr>
        </p:nvSpPr>
        <p:spPr/>
        <p:txBody>
          <a:bodyPr/>
          <a:lstStyle/>
          <a:p>
            <a:r>
              <a:rPr lang="en-US" dirty="0" smtClean="0"/>
              <a:t>Hypothesis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57200" y="1785938"/>
            <a:ext cx="8229600" cy="4857772"/>
          </a:xfrm>
          <a:prstGeom prst="rect">
            <a:avLst/>
          </a:prstGeom>
        </p:spPr>
        <p:txBody>
          <a:bodyPr/>
          <a:lstStyle/>
          <a:p>
            <a:pPr marL="342900" indent="-342900" eaLnBrk="0" hangingPunct="0">
              <a:lnSpc>
                <a:spcPct val="150000"/>
              </a:lnSpc>
              <a:spcBef>
                <a:spcPct val="20000"/>
              </a:spcBef>
              <a:buClr>
                <a:schemeClr val="accent1"/>
              </a:buClr>
              <a:buFont typeface="Wingdings" pitchFamily="2" charset="2"/>
              <a:buChar char="§"/>
              <a:defRPr/>
            </a:pPr>
            <a:r>
              <a:rPr lang="en-US" sz="2200" dirty="0" smtClean="0">
                <a:latin typeface="+mj-lt"/>
              </a:rPr>
              <a:t>We ran three survey-based randomized experiments, manipulating </a:t>
            </a:r>
            <a:r>
              <a:rPr lang="en-US" sz="2200" b="1" dirty="0" smtClean="0">
                <a:latin typeface="+mj-lt"/>
              </a:rPr>
              <a:t>valence</a:t>
            </a:r>
            <a:r>
              <a:rPr lang="en-US" sz="2200" dirty="0" smtClean="0">
                <a:latin typeface="+mj-lt"/>
              </a:rPr>
              <a:t> of information about third parties provided to subjects and the </a:t>
            </a:r>
            <a:r>
              <a:rPr lang="en-US" sz="2200" b="1" dirty="0" smtClean="0">
                <a:latin typeface="+mj-lt"/>
              </a:rPr>
              <a:t>time</a:t>
            </a:r>
            <a:r>
              <a:rPr lang="en-US" sz="2200" dirty="0" smtClean="0">
                <a:latin typeface="+mj-lt"/>
              </a:rPr>
              <a:t> to which that information referred</a:t>
            </a:r>
          </a:p>
          <a:p>
            <a:pPr marL="342900" indent="-342900" eaLnBrk="0" hangingPunct="0">
              <a:lnSpc>
                <a:spcPct val="150000"/>
              </a:lnSpc>
              <a:spcBef>
                <a:spcPct val="20000"/>
              </a:spcBef>
              <a:buClr>
                <a:schemeClr val="accent1"/>
              </a:buClr>
              <a:buFont typeface="Wingdings" pitchFamily="2" charset="2"/>
              <a:buChar char="§"/>
              <a:defRPr/>
            </a:pPr>
            <a:r>
              <a:rPr lang="en-US" sz="2200" dirty="0" smtClean="0">
                <a:latin typeface="+mj-lt"/>
              </a:rPr>
              <a:t> Subjects were asked to express a judgment on the person or company they just read about</a:t>
            </a:r>
          </a:p>
          <a:p>
            <a:pPr marL="342900" indent="-342900" eaLnBrk="0" hangingPunct="0">
              <a:lnSpc>
                <a:spcPct val="150000"/>
              </a:lnSpc>
              <a:spcBef>
                <a:spcPct val="20000"/>
              </a:spcBef>
              <a:buClr>
                <a:schemeClr val="accent1"/>
              </a:buClr>
              <a:buFont typeface="Wingdings" pitchFamily="2" charset="2"/>
              <a:buChar char="§"/>
              <a:defRPr/>
            </a:pPr>
            <a:r>
              <a:rPr lang="en-US" sz="2200" dirty="0" smtClean="0">
                <a:latin typeface="+mj-lt"/>
              </a:rPr>
              <a:t>Three experiments:</a:t>
            </a:r>
          </a:p>
          <a:p>
            <a:pPr marL="800100" lvl="1" indent="-342900" eaLnBrk="0" hangingPunct="0">
              <a:lnSpc>
                <a:spcPct val="150000"/>
              </a:lnSpc>
              <a:spcBef>
                <a:spcPct val="20000"/>
              </a:spcBef>
              <a:buClr>
                <a:schemeClr val="accent2"/>
              </a:buClr>
              <a:buFont typeface="Wingdings" pitchFamily="2" charset="2"/>
              <a:buChar char="§"/>
              <a:defRPr/>
            </a:pPr>
            <a:r>
              <a:rPr lang="en-US" sz="2000" dirty="0" smtClean="0">
                <a:latin typeface="+mj-lt"/>
              </a:rPr>
              <a:t>The dictator game</a:t>
            </a:r>
          </a:p>
          <a:p>
            <a:pPr marL="800100" lvl="1" indent="-342900" eaLnBrk="0" hangingPunct="0">
              <a:lnSpc>
                <a:spcPct val="150000"/>
              </a:lnSpc>
              <a:spcBef>
                <a:spcPct val="20000"/>
              </a:spcBef>
              <a:buClr>
                <a:schemeClr val="accent2"/>
              </a:buClr>
              <a:buFont typeface="Wingdings" pitchFamily="2" charset="2"/>
              <a:buChar char="§"/>
              <a:defRPr/>
            </a:pPr>
            <a:r>
              <a:rPr lang="en-US" sz="2000" dirty="0" smtClean="0">
                <a:latin typeface="+mj-lt"/>
              </a:rPr>
              <a:t>The company experiment</a:t>
            </a:r>
          </a:p>
          <a:p>
            <a:pPr marL="800100" lvl="1" indent="-342900" eaLnBrk="0" hangingPunct="0">
              <a:lnSpc>
                <a:spcPct val="150000"/>
              </a:lnSpc>
              <a:spcBef>
                <a:spcPct val="20000"/>
              </a:spcBef>
              <a:buClr>
                <a:schemeClr val="accent2"/>
              </a:buClr>
              <a:buFont typeface="Wingdings" pitchFamily="2" charset="2"/>
              <a:buChar char="§"/>
              <a:defRPr/>
            </a:pPr>
            <a:r>
              <a:rPr lang="en-US" sz="2000" b="1" dirty="0" smtClean="0"/>
              <a:t>The wallet experiment</a:t>
            </a:r>
          </a:p>
          <a:p>
            <a:pPr marL="800100" lvl="1" indent="-342900" eaLnBrk="0" hangingPunct="0">
              <a:lnSpc>
                <a:spcPct val="150000"/>
              </a:lnSpc>
              <a:spcBef>
                <a:spcPct val="20000"/>
              </a:spcBef>
              <a:buClr>
                <a:schemeClr val="accent2"/>
              </a:buClr>
              <a:buFont typeface="Wingdings" pitchFamily="2" charset="2"/>
              <a:buChar char="§"/>
              <a:defRPr/>
            </a:pPr>
            <a:endParaRPr lang="en-US" sz="2000" dirty="0" smtClean="0">
              <a:latin typeface="+mj-lt"/>
            </a:endParaRPr>
          </a:p>
          <a:p>
            <a:pPr marL="342900" indent="-342900" eaLnBrk="0" hangingPunct="0">
              <a:lnSpc>
                <a:spcPct val="150000"/>
              </a:lnSpc>
              <a:spcBef>
                <a:spcPct val="20000"/>
              </a:spcBef>
              <a:buClr>
                <a:schemeClr val="accent1"/>
              </a:buClr>
              <a:buFont typeface="Wingdings" pitchFamily="2" charset="2"/>
              <a:buChar char="§"/>
              <a:defRPr/>
            </a:pPr>
            <a:endParaRPr lang="en-US" sz="2200" dirty="0" smtClean="0">
              <a:latin typeface="+mj-lt"/>
            </a:endParaRPr>
          </a:p>
        </p:txBody>
      </p:sp>
      <p:sp>
        <p:nvSpPr>
          <p:cNvPr id="5" name="CasellaDiTesto 4"/>
          <p:cNvSpPr txBox="1">
            <a:spLocks noChangeArrowheads="1"/>
          </p:cNvSpPr>
          <p:nvPr/>
        </p:nvSpPr>
        <p:spPr bwMode="auto">
          <a:xfrm>
            <a:off x="0" y="785813"/>
            <a:ext cx="9144000" cy="646331"/>
          </a:xfrm>
          <a:prstGeom prst="rect">
            <a:avLst/>
          </a:prstGeom>
          <a:noFill/>
          <a:ln w="9525">
            <a:noFill/>
            <a:miter lim="800000"/>
            <a:headEnd/>
            <a:tailEnd/>
          </a:ln>
        </p:spPr>
        <p:txBody>
          <a:bodyPr wrap="square">
            <a:spAutoFit/>
          </a:bodyPr>
          <a:lstStyle/>
          <a:p>
            <a:pPr algn="ctr"/>
            <a:r>
              <a:rPr lang="en-US" sz="3600" dirty="0" smtClean="0"/>
              <a:t>Testing our hypothesis: Three experiments</a:t>
            </a:r>
            <a:endParaRPr lang="en-US" sz="3600" dirty="0"/>
          </a:p>
        </p:txBody>
      </p:sp>
      <p:sp>
        <p:nvSpPr>
          <p:cNvPr id="6" name="Title 5"/>
          <p:cNvSpPr>
            <a:spLocks noGrp="1"/>
          </p:cNvSpPr>
          <p:nvPr>
            <p:ph type="title"/>
          </p:nvPr>
        </p:nvSpPr>
        <p:spPr/>
        <p:txBody>
          <a:bodyPr>
            <a:normAutofit fontScale="90000"/>
          </a:bodyPr>
          <a:lstStyle/>
          <a:p>
            <a:r>
              <a:rPr lang="en-US" dirty="0" smtClean="0"/>
              <a:t>Three survey-based randomized experiments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57200" y="1785926"/>
            <a:ext cx="8229600" cy="4357718"/>
          </a:xfrm>
          <a:prstGeom prst="rect">
            <a:avLst/>
          </a:prstGeom>
        </p:spPr>
        <p:txBody>
          <a:bodyPr/>
          <a:lstStyle/>
          <a:p>
            <a:pPr marL="342900" indent="-342900" eaLnBrk="0" hangingPunct="0">
              <a:lnSpc>
                <a:spcPct val="150000"/>
              </a:lnSpc>
              <a:spcBef>
                <a:spcPct val="20000"/>
              </a:spcBef>
              <a:buClr>
                <a:schemeClr val="accent1"/>
              </a:buClr>
              <a:buFont typeface="Wingdings" pitchFamily="2" charset="2"/>
              <a:buChar char="§"/>
              <a:defRPr/>
            </a:pPr>
            <a:r>
              <a:rPr lang="en-US" sz="2400" b="1" dirty="0" smtClean="0">
                <a:latin typeface="+mj-lt"/>
              </a:rPr>
              <a:t>Hypothetical scenario</a:t>
            </a:r>
            <a:r>
              <a:rPr lang="en-US" sz="2400" dirty="0" smtClean="0">
                <a:latin typeface="+mj-lt"/>
              </a:rPr>
              <a:t>: subjects were presented background information about another person, and asked to express a judgment about her</a:t>
            </a:r>
          </a:p>
          <a:p>
            <a:pPr marL="800100" lvl="1" indent="-342900" eaLnBrk="0" hangingPunct="0">
              <a:lnSpc>
                <a:spcPct val="150000"/>
              </a:lnSpc>
              <a:spcBef>
                <a:spcPct val="20000"/>
              </a:spcBef>
              <a:buClr>
                <a:schemeClr val="accent2"/>
              </a:buClr>
              <a:buFont typeface="Wingdings" pitchFamily="2" charset="2"/>
              <a:buChar char="§"/>
              <a:defRPr/>
            </a:pPr>
            <a:r>
              <a:rPr lang="en-US" sz="2200" b="1" dirty="0" smtClean="0">
                <a:latin typeface="+mj-lt"/>
              </a:rPr>
              <a:t>Baseline condition</a:t>
            </a:r>
            <a:r>
              <a:rPr lang="en-US" sz="2200" dirty="0" smtClean="0">
                <a:latin typeface="+mj-lt"/>
              </a:rPr>
              <a:t>: only baseline information was provided</a:t>
            </a:r>
            <a:endParaRPr lang="en-US" sz="2200" b="1" dirty="0" smtClean="0">
              <a:latin typeface="+mj-lt"/>
            </a:endParaRPr>
          </a:p>
          <a:p>
            <a:pPr marL="800100" lvl="1" indent="-342900" eaLnBrk="0" hangingPunct="0">
              <a:lnSpc>
                <a:spcPct val="150000"/>
              </a:lnSpc>
              <a:spcBef>
                <a:spcPct val="20000"/>
              </a:spcBef>
              <a:buClr>
                <a:schemeClr val="accent2"/>
              </a:buClr>
              <a:buFont typeface="Wingdings" pitchFamily="2" charset="2"/>
              <a:buChar char="§"/>
              <a:defRPr/>
            </a:pPr>
            <a:r>
              <a:rPr lang="en-US" sz="2200" b="1" dirty="0" smtClean="0">
                <a:latin typeface="+mj-lt"/>
              </a:rPr>
              <a:t>Treatment conditions: </a:t>
            </a:r>
            <a:r>
              <a:rPr lang="en-US" sz="2200" dirty="0" smtClean="0">
                <a:latin typeface="+mj-lt"/>
              </a:rPr>
              <a:t>manipulation of valence and time:</a:t>
            </a:r>
          </a:p>
          <a:p>
            <a:pPr marL="1371600" lvl="2" indent="-457200" eaLnBrk="0" hangingPunct="0">
              <a:lnSpc>
                <a:spcPct val="150000"/>
              </a:lnSpc>
              <a:spcBef>
                <a:spcPct val="20000"/>
              </a:spcBef>
              <a:buClr>
                <a:schemeClr val="accent2"/>
              </a:buClr>
              <a:buFont typeface="+mj-lt"/>
              <a:buAutoNum type="arabicPeriod"/>
              <a:defRPr/>
            </a:pPr>
            <a:r>
              <a:rPr lang="en-US" sz="2000" dirty="0" smtClean="0">
                <a:latin typeface="+mj-lt"/>
              </a:rPr>
              <a:t>We added to the baseline info one detail with either positive or negative valence</a:t>
            </a:r>
          </a:p>
          <a:p>
            <a:pPr marL="1371600" lvl="2" indent="-457200" eaLnBrk="0" hangingPunct="0">
              <a:lnSpc>
                <a:spcPct val="150000"/>
              </a:lnSpc>
              <a:spcBef>
                <a:spcPct val="20000"/>
              </a:spcBef>
              <a:buClr>
                <a:schemeClr val="accent2"/>
              </a:buClr>
              <a:buFont typeface="+mj-lt"/>
              <a:buAutoNum type="arabicPeriod"/>
              <a:defRPr/>
            </a:pPr>
            <a:r>
              <a:rPr lang="en-US" sz="2000" dirty="0" smtClean="0">
                <a:latin typeface="+mj-lt"/>
              </a:rPr>
              <a:t>And, we varied the time to which that detail referred</a:t>
            </a:r>
          </a:p>
        </p:txBody>
      </p:sp>
      <p:sp>
        <p:nvSpPr>
          <p:cNvPr id="5" name="CasellaDiTesto 4"/>
          <p:cNvSpPr txBox="1">
            <a:spLocks noChangeArrowheads="1"/>
          </p:cNvSpPr>
          <p:nvPr/>
        </p:nvSpPr>
        <p:spPr bwMode="auto">
          <a:xfrm>
            <a:off x="0" y="785813"/>
            <a:ext cx="9144000" cy="646331"/>
          </a:xfrm>
          <a:prstGeom prst="rect">
            <a:avLst/>
          </a:prstGeom>
          <a:noFill/>
          <a:ln w="9525">
            <a:noFill/>
            <a:miter lim="800000"/>
            <a:headEnd/>
            <a:tailEnd/>
          </a:ln>
        </p:spPr>
        <p:txBody>
          <a:bodyPr wrap="square">
            <a:spAutoFit/>
          </a:bodyPr>
          <a:lstStyle/>
          <a:p>
            <a:pPr algn="ctr"/>
            <a:r>
              <a:rPr lang="en-US" sz="3600" dirty="0" smtClean="0"/>
              <a:t>Experiment 2: The Wallet Story</a:t>
            </a:r>
            <a:endParaRPr lang="en-US" sz="3600" dirty="0"/>
          </a:p>
        </p:txBody>
      </p:sp>
      <p:sp>
        <p:nvSpPr>
          <p:cNvPr id="6" name="Title 6"/>
          <p:cNvSpPr>
            <a:spLocks noGrp="1"/>
          </p:cNvSpPr>
          <p:nvPr>
            <p:ph type="title"/>
          </p:nvPr>
        </p:nvSpPr>
        <p:spPr>
          <a:xfrm>
            <a:off x="457200" y="155448"/>
            <a:ext cx="8229600" cy="1252728"/>
          </a:xfrm>
        </p:spPr>
        <p:txBody>
          <a:bodyPr>
            <a:normAutofit/>
          </a:bodyPr>
          <a:lstStyle/>
          <a:p>
            <a:r>
              <a:rPr lang="en-US" dirty="0" smtClean="0"/>
              <a:t>The wallet experiment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28596" y="1785926"/>
            <a:ext cx="8429684" cy="4786346"/>
          </a:xfrm>
          <a:prstGeom prst="rect">
            <a:avLst/>
          </a:prstGeom>
        </p:spPr>
        <p:txBody>
          <a:bodyPr/>
          <a:lstStyle/>
          <a:p>
            <a:r>
              <a:rPr lang="en-US" sz="1600" i="1" dirty="0" smtClean="0">
                <a:latin typeface="+mj-lt"/>
                <a:cs typeface="Times New Roman" pitchFamily="18" charset="0"/>
              </a:rPr>
              <a:t> </a:t>
            </a:r>
          </a:p>
        </p:txBody>
      </p:sp>
      <p:sp>
        <p:nvSpPr>
          <p:cNvPr id="3" name="Title 5"/>
          <p:cNvSpPr>
            <a:spLocks noGrp="1"/>
          </p:cNvSpPr>
          <p:nvPr>
            <p:ph type="title"/>
          </p:nvPr>
        </p:nvSpPr>
        <p:spPr>
          <a:xfrm>
            <a:off x="304800" y="369917"/>
            <a:ext cx="8678364" cy="620683"/>
          </a:xfrm>
        </p:spPr>
        <p:txBody>
          <a:bodyPr>
            <a:normAutofit fontScale="90000"/>
          </a:bodyPr>
          <a:lstStyle/>
          <a:p>
            <a:r>
              <a:rPr lang="en-US" dirty="0" smtClean="0"/>
              <a:t>The story of Mr. A: Baseline condition</a:t>
            </a:r>
            <a:endParaRPr lang="en-US" dirty="0"/>
          </a:p>
        </p:txBody>
      </p:sp>
      <p:sp>
        <p:nvSpPr>
          <p:cNvPr id="4" name="Content Placeholder 3"/>
          <p:cNvSpPr>
            <a:spLocks noGrp="1"/>
          </p:cNvSpPr>
          <p:nvPr>
            <p:ph idx="1"/>
          </p:nvPr>
        </p:nvSpPr>
        <p:spPr>
          <a:xfrm>
            <a:off x="381000" y="1752600"/>
            <a:ext cx="8211538" cy="3633714"/>
          </a:xfrm>
        </p:spPr>
        <p:txBody>
          <a:bodyPr/>
          <a:lstStyle/>
          <a:p>
            <a:pPr marL="119062" indent="0">
              <a:buNone/>
            </a:pPr>
            <a:r>
              <a:rPr lang="en-US" sz="1600" i="1" dirty="0">
                <a:cs typeface="Times New Roman" pitchFamily="18" charset="0"/>
              </a:rPr>
              <a:t>Here is some background information about Mr. A. Please review this information, and be ready to answer the questions below and in the next page.</a:t>
            </a:r>
          </a:p>
          <a:p>
            <a:pPr marL="119062" indent="0">
              <a:buNone/>
            </a:pPr>
            <a:r>
              <a:rPr lang="en-US" sz="1600" i="1" dirty="0">
                <a:cs typeface="Times New Roman" pitchFamily="18" charset="0"/>
              </a:rPr>
              <a:t> </a:t>
            </a:r>
          </a:p>
          <a:p>
            <a:pPr marL="119062" indent="0">
              <a:buNone/>
            </a:pPr>
            <a:r>
              <a:rPr lang="en-US" sz="1600" i="1" dirty="0">
                <a:cs typeface="Times New Roman" pitchFamily="18" charset="0"/>
              </a:rPr>
              <a:t>Mr. A was born in San Diego, California, where he attended elementary and middle school. As a child, he obtained his social security number and received the standard DPT vaccination.</a:t>
            </a:r>
          </a:p>
          <a:p>
            <a:pPr marL="119062" indent="0">
              <a:buNone/>
            </a:pPr>
            <a:r>
              <a:rPr lang="en-US" sz="1600" i="1" dirty="0">
                <a:cs typeface="Times New Roman" pitchFamily="18" charset="0"/>
              </a:rPr>
              <a:t> </a:t>
            </a:r>
          </a:p>
          <a:p>
            <a:pPr marL="119062" indent="0">
              <a:buNone/>
            </a:pPr>
            <a:r>
              <a:rPr lang="en-US" sz="1600" i="1" dirty="0">
                <a:cs typeface="Times New Roman" pitchFamily="18" charset="0"/>
              </a:rPr>
              <a:t>When he was 16 years old, he moved to Sacramento, California, with his family. He attended high school there and got his driving license.</a:t>
            </a:r>
          </a:p>
          <a:p>
            <a:pPr marL="119062" indent="0">
              <a:buNone/>
            </a:pPr>
            <a:r>
              <a:rPr lang="en-US" sz="1600" i="1" dirty="0">
                <a:cs typeface="Times New Roman" pitchFamily="18" charset="0"/>
              </a:rPr>
              <a:t> </a:t>
            </a:r>
          </a:p>
          <a:p>
            <a:pPr marL="119062" indent="0">
              <a:buNone/>
            </a:pPr>
            <a:r>
              <a:rPr lang="en-US" sz="1600" i="1" dirty="0" smtClean="0">
                <a:cs typeface="Times New Roman" pitchFamily="18" charset="0"/>
              </a:rPr>
              <a:t>After </a:t>
            </a:r>
            <a:r>
              <a:rPr lang="en-US" sz="1600" i="1" dirty="0">
                <a:cs typeface="Times New Roman" pitchFamily="18" charset="0"/>
              </a:rPr>
              <a:t>graduation he moved to Houston, </a:t>
            </a:r>
            <a:r>
              <a:rPr lang="en-US" sz="1600" i="1" dirty="0" smtClean="0">
                <a:cs typeface="Times New Roman" pitchFamily="18" charset="0"/>
              </a:rPr>
              <a:t>Texas.</a:t>
            </a:r>
            <a:endParaRPr lang="en-US" sz="1600" b="1" i="1" dirty="0">
              <a:solidFill>
                <a:srgbClr val="FF0000"/>
              </a:solidFill>
              <a:cs typeface="Times New Roman" pitchFamily="18" charset="0"/>
            </a:endParaRPr>
          </a:p>
        </p:txBody>
      </p:sp>
    </p:spTree>
    <p:extLst>
      <p:ext uri="{BB962C8B-B14F-4D97-AF65-F5344CB8AC3E}">
        <p14:creationId xmlns:p14="http://schemas.microsoft.com/office/powerpoint/2010/main" val="153697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28596" y="1785926"/>
            <a:ext cx="8429684" cy="4786346"/>
          </a:xfrm>
          <a:prstGeom prst="rect">
            <a:avLst/>
          </a:prstGeom>
        </p:spPr>
        <p:txBody>
          <a:bodyPr/>
          <a:lstStyle/>
          <a:p>
            <a:r>
              <a:rPr lang="en-US" sz="1600" i="1" dirty="0" smtClean="0">
                <a:latin typeface="+mj-lt"/>
                <a:cs typeface="Times New Roman" pitchFamily="18" charset="0"/>
              </a:rPr>
              <a:t>Here is some background information about Mr. A. Please review this information, and be ready to answer the questions below and in the next page.</a:t>
            </a:r>
          </a:p>
          <a:p>
            <a:r>
              <a:rPr lang="en-US" sz="1600" i="1" dirty="0" smtClean="0">
                <a:latin typeface="+mj-lt"/>
                <a:cs typeface="Times New Roman" pitchFamily="18" charset="0"/>
              </a:rPr>
              <a:t> </a:t>
            </a:r>
          </a:p>
          <a:p>
            <a:r>
              <a:rPr lang="en-US" sz="1600" i="1" dirty="0" smtClean="0">
                <a:latin typeface="+mj-lt"/>
                <a:cs typeface="Times New Roman" pitchFamily="18" charset="0"/>
              </a:rPr>
              <a:t>Mr. A was born in San Diego, California, where he attended elementary and middle school. As a child, he obtained his social security number and received the standard DPT vaccination.</a:t>
            </a:r>
          </a:p>
          <a:p>
            <a:r>
              <a:rPr lang="en-US" sz="1600" i="1" dirty="0" smtClean="0">
                <a:latin typeface="+mj-lt"/>
                <a:cs typeface="Times New Roman" pitchFamily="18" charset="0"/>
              </a:rPr>
              <a:t> </a:t>
            </a:r>
          </a:p>
          <a:p>
            <a:r>
              <a:rPr lang="en-US" sz="1600" i="1" dirty="0" smtClean="0">
                <a:latin typeface="+mj-lt"/>
                <a:cs typeface="Times New Roman" pitchFamily="18" charset="0"/>
              </a:rPr>
              <a:t>When he was 16 years old, he moved to Sacramento, California, with his family. He attended high school there and got his driving license.</a:t>
            </a:r>
          </a:p>
          <a:p>
            <a:r>
              <a:rPr lang="en-US" sz="1600" i="1" dirty="0" smtClean="0">
                <a:latin typeface="+mj-lt"/>
                <a:cs typeface="Times New Roman" pitchFamily="18" charset="0"/>
              </a:rPr>
              <a:t> </a:t>
            </a:r>
          </a:p>
          <a:p>
            <a:r>
              <a:rPr lang="en-US" sz="1600" b="1" i="1" dirty="0" smtClean="0">
                <a:solidFill>
                  <a:srgbClr val="FF0000"/>
                </a:solidFill>
                <a:latin typeface="+mj-lt"/>
                <a:cs typeface="Times New Roman" pitchFamily="18" charset="0"/>
              </a:rPr>
              <a:t>Just about graduation, he found a lost woman's purse containing $10,000 in cash. He reported the discovery to the police, and the rightful owner retrieved her money.</a:t>
            </a:r>
          </a:p>
          <a:p>
            <a:r>
              <a:rPr lang="en-US" sz="1600" b="1" i="1" dirty="0" smtClean="0">
                <a:latin typeface="+mj-lt"/>
                <a:cs typeface="Times New Roman" pitchFamily="18" charset="0"/>
              </a:rPr>
              <a:t> </a:t>
            </a:r>
          </a:p>
          <a:p>
            <a:r>
              <a:rPr lang="en-US" sz="1600" i="1" dirty="0" smtClean="0">
                <a:latin typeface="+mj-lt"/>
                <a:cs typeface="Times New Roman" pitchFamily="18" charset="0"/>
              </a:rPr>
              <a:t>After graduation he moved to Houston, Texas</a:t>
            </a:r>
            <a:r>
              <a:rPr lang="en-US" sz="1600" b="1" i="1" dirty="0" smtClean="0">
                <a:solidFill>
                  <a:srgbClr val="FF0000"/>
                </a:solidFill>
                <a:latin typeface="+mj-lt"/>
                <a:cs typeface="Times New Roman" pitchFamily="18" charset="0"/>
              </a:rPr>
              <a:t> where he has been living and working for the past 12 months.</a:t>
            </a:r>
            <a:endParaRPr lang="en-US" sz="1600" b="1" i="1" dirty="0">
              <a:solidFill>
                <a:srgbClr val="FF0000"/>
              </a:solidFill>
              <a:latin typeface="+mj-lt"/>
              <a:cs typeface="Times New Roman" pitchFamily="18" charset="0"/>
            </a:endParaRPr>
          </a:p>
        </p:txBody>
      </p:sp>
      <p:sp>
        <p:nvSpPr>
          <p:cNvPr id="3" name="Title 5"/>
          <p:cNvSpPr>
            <a:spLocks noGrp="1"/>
          </p:cNvSpPr>
          <p:nvPr>
            <p:ph type="title"/>
          </p:nvPr>
        </p:nvSpPr>
        <p:spPr>
          <a:xfrm>
            <a:off x="457200" y="155448"/>
            <a:ext cx="8229600" cy="1252728"/>
          </a:xfrm>
        </p:spPr>
        <p:txBody>
          <a:bodyPr>
            <a:normAutofit fontScale="90000"/>
          </a:bodyPr>
          <a:lstStyle/>
          <a:p>
            <a:r>
              <a:rPr lang="en-US" dirty="0" smtClean="0"/>
              <a:t>Treatment conditions </a:t>
            </a:r>
            <a:br>
              <a:rPr lang="en-US" dirty="0" smtClean="0"/>
            </a:br>
            <a:r>
              <a:rPr lang="en-US" dirty="0" smtClean="0"/>
              <a:t>(positive/recent)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28596" y="1785926"/>
            <a:ext cx="8429684" cy="4786346"/>
          </a:xfrm>
          <a:prstGeom prst="rect">
            <a:avLst/>
          </a:prstGeom>
        </p:spPr>
        <p:txBody>
          <a:bodyPr/>
          <a:lstStyle/>
          <a:p>
            <a:r>
              <a:rPr lang="en-US" sz="1600" i="1" dirty="0" smtClean="0">
                <a:latin typeface="+mj-lt"/>
                <a:cs typeface="Times New Roman" pitchFamily="18" charset="0"/>
              </a:rPr>
              <a:t>Here is some background information about Mr. A. Please review this information, and be ready to answer the questions below and in the next page.</a:t>
            </a:r>
          </a:p>
          <a:p>
            <a:r>
              <a:rPr lang="en-US" sz="1600" i="1" dirty="0" smtClean="0">
                <a:latin typeface="+mj-lt"/>
                <a:cs typeface="Times New Roman" pitchFamily="18" charset="0"/>
              </a:rPr>
              <a:t> </a:t>
            </a:r>
          </a:p>
          <a:p>
            <a:r>
              <a:rPr lang="en-US" sz="1600" i="1" dirty="0" smtClean="0">
                <a:latin typeface="+mj-lt"/>
                <a:cs typeface="Times New Roman" pitchFamily="18" charset="0"/>
              </a:rPr>
              <a:t>Mr. A was born in San Diego, California, where he attended elementary and middle school. As a child, he obtained his social security number and received the standard DPT vaccination.</a:t>
            </a:r>
          </a:p>
          <a:p>
            <a:r>
              <a:rPr lang="en-US" sz="1600" i="1" dirty="0" smtClean="0">
                <a:latin typeface="+mj-lt"/>
                <a:cs typeface="Times New Roman" pitchFamily="18" charset="0"/>
              </a:rPr>
              <a:t> </a:t>
            </a:r>
          </a:p>
          <a:p>
            <a:r>
              <a:rPr lang="en-US" sz="1600" i="1" dirty="0" smtClean="0">
                <a:latin typeface="+mj-lt"/>
                <a:cs typeface="Times New Roman" pitchFamily="18" charset="0"/>
              </a:rPr>
              <a:t>When he was 16 years old, he moved to Sacramento, California, with his family. He attended high school there and got his driving license.</a:t>
            </a:r>
          </a:p>
          <a:p>
            <a:r>
              <a:rPr lang="en-US" sz="1600" i="1" dirty="0" smtClean="0">
                <a:latin typeface="+mj-lt"/>
                <a:cs typeface="Times New Roman" pitchFamily="18" charset="0"/>
              </a:rPr>
              <a:t> </a:t>
            </a:r>
          </a:p>
          <a:p>
            <a:r>
              <a:rPr lang="en-US" sz="1600" b="1" i="1" dirty="0" smtClean="0">
                <a:solidFill>
                  <a:srgbClr val="FF0000"/>
                </a:solidFill>
                <a:latin typeface="+mj-lt"/>
                <a:cs typeface="Times New Roman" pitchFamily="18" charset="0"/>
              </a:rPr>
              <a:t>Just about graduation, he found a lost woman's purse containing $10,000 in cash. He </a:t>
            </a:r>
            <a:r>
              <a:rPr lang="en-US" sz="1600" b="1" i="1" dirty="0" smtClean="0">
                <a:solidFill>
                  <a:schemeClr val="accent2"/>
                </a:solidFill>
                <a:latin typeface="+mj-lt"/>
                <a:cs typeface="Times New Roman" pitchFamily="18" charset="0"/>
              </a:rPr>
              <a:t>did not report</a:t>
            </a:r>
            <a:r>
              <a:rPr lang="en-US" sz="1600" b="1" i="1" dirty="0" smtClean="0">
                <a:solidFill>
                  <a:srgbClr val="FF0000"/>
                </a:solidFill>
                <a:latin typeface="+mj-lt"/>
                <a:cs typeface="Times New Roman" pitchFamily="18" charset="0"/>
              </a:rPr>
              <a:t> the discovery to the police, and the rightful owner </a:t>
            </a:r>
            <a:r>
              <a:rPr lang="en-US" sz="1600" b="1" i="1" dirty="0" smtClean="0">
                <a:solidFill>
                  <a:schemeClr val="accent2"/>
                </a:solidFill>
                <a:latin typeface="+mj-lt"/>
                <a:cs typeface="Times New Roman" pitchFamily="18" charset="0"/>
              </a:rPr>
              <a:t>did not retrieve </a:t>
            </a:r>
            <a:r>
              <a:rPr lang="en-US" sz="1600" b="1" i="1" dirty="0" smtClean="0">
                <a:solidFill>
                  <a:srgbClr val="FF0000"/>
                </a:solidFill>
                <a:latin typeface="+mj-lt"/>
                <a:cs typeface="Times New Roman" pitchFamily="18" charset="0"/>
              </a:rPr>
              <a:t>her money.</a:t>
            </a:r>
          </a:p>
          <a:p>
            <a:r>
              <a:rPr lang="en-US" sz="1600" b="1" i="1" dirty="0" smtClean="0">
                <a:latin typeface="+mj-lt"/>
                <a:cs typeface="Times New Roman" pitchFamily="18" charset="0"/>
              </a:rPr>
              <a:t> </a:t>
            </a:r>
          </a:p>
          <a:p>
            <a:r>
              <a:rPr lang="en-US" sz="1600" i="1" dirty="0" smtClean="0">
                <a:latin typeface="+mj-lt"/>
                <a:cs typeface="Times New Roman" pitchFamily="18" charset="0"/>
              </a:rPr>
              <a:t>After graduation he moved to Houston, Texas</a:t>
            </a:r>
            <a:r>
              <a:rPr lang="en-US" sz="1600" b="1" i="1" dirty="0" smtClean="0">
                <a:solidFill>
                  <a:srgbClr val="FF0000"/>
                </a:solidFill>
                <a:latin typeface="+mj-lt"/>
                <a:cs typeface="Times New Roman" pitchFamily="18" charset="0"/>
              </a:rPr>
              <a:t> where he has been living and working for the past 12 months.</a:t>
            </a:r>
            <a:endParaRPr lang="en-US" sz="1600" b="1" i="1" dirty="0">
              <a:solidFill>
                <a:srgbClr val="FF0000"/>
              </a:solidFill>
              <a:latin typeface="+mj-lt"/>
              <a:cs typeface="Times New Roman" pitchFamily="18" charset="0"/>
            </a:endParaRPr>
          </a:p>
        </p:txBody>
      </p:sp>
      <p:sp>
        <p:nvSpPr>
          <p:cNvPr id="3" name="Title 5"/>
          <p:cNvSpPr>
            <a:spLocks noGrp="1"/>
          </p:cNvSpPr>
          <p:nvPr>
            <p:ph type="title"/>
          </p:nvPr>
        </p:nvSpPr>
        <p:spPr>
          <a:xfrm>
            <a:off x="457200" y="155448"/>
            <a:ext cx="8229600" cy="1252728"/>
          </a:xfrm>
        </p:spPr>
        <p:txBody>
          <a:bodyPr>
            <a:normAutofit fontScale="90000"/>
          </a:bodyPr>
          <a:lstStyle/>
          <a:p>
            <a:r>
              <a:rPr lang="en-US" dirty="0" smtClean="0"/>
              <a:t>Treatment conditions</a:t>
            </a:r>
            <a:br>
              <a:rPr lang="en-US" dirty="0" smtClean="0"/>
            </a:br>
            <a:r>
              <a:rPr lang="en-US" dirty="0" smtClean="0"/>
              <a:t>(negative/recent)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81000" y="152400"/>
            <a:ext cx="8229600" cy="1143000"/>
          </a:xfrm>
        </p:spPr>
        <p:txBody>
          <a:bodyPr>
            <a:noAutofit/>
          </a:bodyPr>
          <a:lstStyle/>
          <a:p>
            <a:r>
              <a:rPr lang="en-US" sz="4000" dirty="0" smtClean="0"/>
              <a:t>Do data breach disclosure laws reduce identity theft?</a:t>
            </a:r>
            <a:endParaRPr lang="en-US" sz="4000" dirty="0"/>
          </a:p>
        </p:txBody>
      </p:sp>
      <p:pic>
        <p:nvPicPr>
          <p:cNvPr id="4833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5742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595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28596" y="1785926"/>
            <a:ext cx="8429684" cy="4786346"/>
          </a:xfrm>
          <a:prstGeom prst="rect">
            <a:avLst/>
          </a:prstGeom>
        </p:spPr>
        <p:txBody>
          <a:bodyPr/>
          <a:lstStyle/>
          <a:p>
            <a:r>
              <a:rPr lang="en-US" sz="1600" i="1" dirty="0" smtClean="0">
                <a:latin typeface="+mj-lt"/>
                <a:cs typeface="Times New Roman" pitchFamily="18" charset="0"/>
              </a:rPr>
              <a:t>Here is some background information about Mr. A. Please review this information, and be ready to answer the questions below and in the next page.</a:t>
            </a:r>
          </a:p>
          <a:p>
            <a:r>
              <a:rPr lang="en-US" sz="1600" i="1" dirty="0" smtClean="0">
                <a:latin typeface="+mj-lt"/>
                <a:cs typeface="Times New Roman" pitchFamily="18" charset="0"/>
              </a:rPr>
              <a:t> </a:t>
            </a:r>
          </a:p>
          <a:p>
            <a:r>
              <a:rPr lang="en-US" sz="1600" i="1" dirty="0" smtClean="0">
                <a:latin typeface="+mj-lt"/>
                <a:cs typeface="Times New Roman" pitchFamily="18" charset="0"/>
              </a:rPr>
              <a:t>Mr. A was born in San Diego, California, where he attended elementary and middle school. As a child, he obtained his social security number and received the standard DPT vaccination.</a:t>
            </a:r>
          </a:p>
          <a:p>
            <a:r>
              <a:rPr lang="en-US" sz="1600" i="1" dirty="0" smtClean="0">
                <a:latin typeface="+mj-lt"/>
                <a:cs typeface="Times New Roman" pitchFamily="18" charset="0"/>
              </a:rPr>
              <a:t> </a:t>
            </a:r>
          </a:p>
          <a:p>
            <a:r>
              <a:rPr lang="en-US" sz="1600" i="1" dirty="0" smtClean="0">
                <a:latin typeface="+mj-lt"/>
                <a:cs typeface="Times New Roman" pitchFamily="18" charset="0"/>
              </a:rPr>
              <a:t>When he was 16 years old, he moved to Sacramento, California, with his family. He attended high school there and got his driving license.</a:t>
            </a:r>
          </a:p>
          <a:p>
            <a:r>
              <a:rPr lang="en-US" sz="1600" i="1" dirty="0" smtClean="0">
                <a:latin typeface="+mj-lt"/>
                <a:cs typeface="Times New Roman" pitchFamily="18" charset="0"/>
              </a:rPr>
              <a:t> </a:t>
            </a:r>
          </a:p>
          <a:p>
            <a:r>
              <a:rPr lang="en-US" sz="1600" b="1" i="1" dirty="0" smtClean="0">
                <a:solidFill>
                  <a:srgbClr val="FF0000"/>
                </a:solidFill>
                <a:latin typeface="+mj-lt"/>
                <a:cs typeface="Times New Roman" pitchFamily="18" charset="0"/>
              </a:rPr>
              <a:t>Just about graduation, he found a lost woman's purse containing $10,000 in cash. He reported the discovery to the police, and the rightful owner retrieved her money.</a:t>
            </a:r>
          </a:p>
          <a:p>
            <a:r>
              <a:rPr lang="en-US" sz="1600" b="1" i="1" dirty="0" smtClean="0">
                <a:latin typeface="+mj-lt"/>
                <a:cs typeface="Times New Roman" pitchFamily="18" charset="0"/>
              </a:rPr>
              <a:t> </a:t>
            </a:r>
          </a:p>
          <a:p>
            <a:r>
              <a:rPr lang="en-US" sz="1600" i="1" dirty="0" smtClean="0">
                <a:latin typeface="+mj-lt"/>
                <a:cs typeface="Times New Roman" pitchFamily="18" charset="0"/>
              </a:rPr>
              <a:t>After graduation he moved to Houston, Texas</a:t>
            </a:r>
            <a:r>
              <a:rPr lang="en-US" sz="1600" b="1" i="1" dirty="0" smtClean="0">
                <a:solidFill>
                  <a:srgbClr val="FF0000"/>
                </a:solidFill>
                <a:latin typeface="+mj-lt"/>
                <a:cs typeface="Times New Roman" pitchFamily="18" charset="0"/>
              </a:rPr>
              <a:t> where he has been living and working for the past</a:t>
            </a:r>
            <a:r>
              <a:rPr lang="en-US" sz="1600" b="1" i="1" dirty="0" smtClean="0">
                <a:solidFill>
                  <a:schemeClr val="accent2"/>
                </a:solidFill>
                <a:latin typeface="+mj-lt"/>
                <a:cs typeface="Times New Roman" pitchFamily="18" charset="0"/>
              </a:rPr>
              <a:t> 5 years.</a:t>
            </a:r>
            <a:endParaRPr lang="en-US" sz="1600" b="1" i="1" dirty="0">
              <a:solidFill>
                <a:schemeClr val="accent2"/>
              </a:solidFill>
              <a:latin typeface="+mj-lt"/>
              <a:cs typeface="Times New Roman" pitchFamily="18" charset="0"/>
            </a:endParaRPr>
          </a:p>
        </p:txBody>
      </p:sp>
      <p:sp>
        <p:nvSpPr>
          <p:cNvPr id="3" name="Title 5"/>
          <p:cNvSpPr>
            <a:spLocks noGrp="1"/>
          </p:cNvSpPr>
          <p:nvPr>
            <p:ph type="title"/>
          </p:nvPr>
        </p:nvSpPr>
        <p:spPr>
          <a:xfrm>
            <a:off x="457200" y="155448"/>
            <a:ext cx="8229600" cy="1252728"/>
          </a:xfrm>
        </p:spPr>
        <p:txBody>
          <a:bodyPr>
            <a:normAutofit fontScale="90000"/>
          </a:bodyPr>
          <a:lstStyle/>
          <a:p>
            <a:r>
              <a:rPr lang="en-US" dirty="0" smtClean="0"/>
              <a:t>Treatment conditions</a:t>
            </a:r>
            <a:br>
              <a:rPr lang="en-US" dirty="0" smtClean="0"/>
            </a:br>
            <a:r>
              <a:rPr lang="en-US" dirty="0" smtClean="0"/>
              <a:t>(positive/old)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28596" y="1785926"/>
            <a:ext cx="8429684" cy="4786346"/>
          </a:xfrm>
          <a:prstGeom prst="rect">
            <a:avLst/>
          </a:prstGeom>
        </p:spPr>
        <p:txBody>
          <a:bodyPr/>
          <a:lstStyle/>
          <a:p>
            <a:r>
              <a:rPr lang="en-US" sz="1600" i="1" dirty="0" smtClean="0">
                <a:latin typeface="+mj-lt"/>
                <a:cs typeface="Times New Roman" pitchFamily="18" charset="0"/>
              </a:rPr>
              <a:t>Here is some background information about Mr. A. Please review this information, and be ready to answer the questions below and in the next page.</a:t>
            </a:r>
          </a:p>
          <a:p>
            <a:r>
              <a:rPr lang="en-US" sz="1600" i="1" dirty="0" smtClean="0">
                <a:latin typeface="+mj-lt"/>
                <a:cs typeface="Times New Roman" pitchFamily="18" charset="0"/>
              </a:rPr>
              <a:t> </a:t>
            </a:r>
          </a:p>
          <a:p>
            <a:r>
              <a:rPr lang="en-US" sz="1600" i="1" dirty="0" smtClean="0">
                <a:latin typeface="+mj-lt"/>
                <a:cs typeface="Times New Roman" pitchFamily="18" charset="0"/>
              </a:rPr>
              <a:t>Mr. A was born in San Diego, California, where he attended elementary and middle school. As a child, he obtained his social security number and received the standard DPT vaccination.</a:t>
            </a:r>
          </a:p>
          <a:p>
            <a:r>
              <a:rPr lang="en-US" sz="1600" i="1" dirty="0" smtClean="0">
                <a:latin typeface="+mj-lt"/>
                <a:cs typeface="Times New Roman" pitchFamily="18" charset="0"/>
              </a:rPr>
              <a:t> </a:t>
            </a:r>
          </a:p>
          <a:p>
            <a:r>
              <a:rPr lang="en-US" sz="1600" i="1" dirty="0" smtClean="0">
                <a:latin typeface="+mj-lt"/>
                <a:cs typeface="Times New Roman" pitchFamily="18" charset="0"/>
              </a:rPr>
              <a:t>When he was 16 years old, he moved to Sacramento, California, with his family. He attended high school there and got his driving license.</a:t>
            </a:r>
          </a:p>
          <a:p>
            <a:r>
              <a:rPr lang="en-US" sz="1600" i="1" dirty="0" smtClean="0">
                <a:latin typeface="+mj-lt"/>
                <a:cs typeface="Times New Roman" pitchFamily="18" charset="0"/>
              </a:rPr>
              <a:t> </a:t>
            </a:r>
          </a:p>
          <a:p>
            <a:r>
              <a:rPr lang="en-US" sz="1600" b="1" i="1" dirty="0" smtClean="0">
                <a:solidFill>
                  <a:srgbClr val="FF0000"/>
                </a:solidFill>
                <a:latin typeface="+mj-lt"/>
                <a:cs typeface="Times New Roman" pitchFamily="18" charset="0"/>
              </a:rPr>
              <a:t>Just about graduation, he found a lost woman's purse containing $10,000 in cash. He </a:t>
            </a:r>
            <a:r>
              <a:rPr lang="en-US" sz="1600" b="1" i="1" dirty="0" smtClean="0">
                <a:solidFill>
                  <a:schemeClr val="accent2"/>
                </a:solidFill>
                <a:latin typeface="+mj-lt"/>
                <a:cs typeface="Times New Roman" pitchFamily="18" charset="0"/>
              </a:rPr>
              <a:t>did not report</a:t>
            </a:r>
            <a:r>
              <a:rPr lang="en-US" sz="1600" b="1" i="1" dirty="0" smtClean="0">
                <a:solidFill>
                  <a:srgbClr val="FF0000"/>
                </a:solidFill>
                <a:latin typeface="+mj-lt"/>
                <a:cs typeface="Times New Roman" pitchFamily="18" charset="0"/>
              </a:rPr>
              <a:t> the discovery to the police, and the rightful owner </a:t>
            </a:r>
            <a:r>
              <a:rPr lang="en-US" sz="1600" b="1" i="1" dirty="0" smtClean="0">
                <a:solidFill>
                  <a:schemeClr val="accent2"/>
                </a:solidFill>
                <a:latin typeface="+mj-lt"/>
                <a:cs typeface="Times New Roman" pitchFamily="18" charset="0"/>
              </a:rPr>
              <a:t>did not retrieve </a:t>
            </a:r>
            <a:r>
              <a:rPr lang="en-US" sz="1600" b="1" i="1" dirty="0" smtClean="0">
                <a:solidFill>
                  <a:srgbClr val="FF0000"/>
                </a:solidFill>
                <a:latin typeface="+mj-lt"/>
                <a:cs typeface="Times New Roman" pitchFamily="18" charset="0"/>
              </a:rPr>
              <a:t>her money.</a:t>
            </a:r>
          </a:p>
          <a:p>
            <a:r>
              <a:rPr lang="en-US" sz="1600" b="1" i="1" dirty="0" smtClean="0">
                <a:latin typeface="+mj-lt"/>
                <a:cs typeface="Times New Roman" pitchFamily="18" charset="0"/>
              </a:rPr>
              <a:t> </a:t>
            </a:r>
          </a:p>
          <a:p>
            <a:r>
              <a:rPr lang="en-US" sz="1600" i="1" dirty="0" smtClean="0">
                <a:latin typeface="+mj-lt"/>
                <a:cs typeface="Times New Roman" pitchFamily="18" charset="0"/>
              </a:rPr>
              <a:t>After graduation he moved to Houston, Texas</a:t>
            </a:r>
            <a:r>
              <a:rPr lang="en-US" sz="1600" b="1" i="1" dirty="0" smtClean="0">
                <a:solidFill>
                  <a:srgbClr val="FF0000"/>
                </a:solidFill>
                <a:latin typeface="+mj-lt"/>
                <a:cs typeface="Times New Roman" pitchFamily="18" charset="0"/>
              </a:rPr>
              <a:t> where he has been living and working for the past </a:t>
            </a:r>
            <a:r>
              <a:rPr lang="en-US" sz="1600" b="1" i="1" dirty="0" smtClean="0">
                <a:solidFill>
                  <a:schemeClr val="accent2"/>
                </a:solidFill>
                <a:latin typeface="+mj-lt"/>
                <a:cs typeface="Times New Roman" pitchFamily="18" charset="0"/>
              </a:rPr>
              <a:t>5 years.</a:t>
            </a:r>
            <a:endParaRPr lang="en-US" sz="1600" b="1" i="1" dirty="0">
              <a:solidFill>
                <a:schemeClr val="accent2"/>
              </a:solidFill>
              <a:latin typeface="+mj-lt"/>
              <a:cs typeface="Times New Roman" pitchFamily="18" charset="0"/>
            </a:endParaRPr>
          </a:p>
        </p:txBody>
      </p:sp>
      <p:sp>
        <p:nvSpPr>
          <p:cNvPr id="3" name="Title 5"/>
          <p:cNvSpPr>
            <a:spLocks noGrp="1"/>
          </p:cNvSpPr>
          <p:nvPr>
            <p:ph type="title"/>
          </p:nvPr>
        </p:nvSpPr>
        <p:spPr>
          <a:xfrm>
            <a:off x="457200" y="155448"/>
            <a:ext cx="8229600" cy="1252728"/>
          </a:xfrm>
        </p:spPr>
        <p:txBody>
          <a:bodyPr>
            <a:normAutofit fontScale="90000"/>
          </a:bodyPr>
          <a:lstStyle/>
          <a:p>
            <a:r>
              <a:rPr lang="en-US" dirty="0" smtClean="0"/>
              <a:t>Treatment conditions </a:t>
            </a:r>
            <a:br>
              <a:rPr lang="en-US" dirty="0" smtClean="0"/>
            </a:br>
            <a:r>
              <a:rPr lang="en-US" dirty="0" smtClean="0"/>
              <a:t>(negative/old)</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egnaposto contenuto 2"/>
          <p:cNvSpPr txBox="1">
            <a:spLocks/>
          </p:cNvSpPr>
          <p:nvPr/>
        </p:nvSpPr>
        <p:spPr>
          <a:xfrm>
            <a:off x="457200" y="1785926"/>
            <a:ext cx="8229600" cy="4786346"/>
          </a:xfrm>
          <a:prstGeom prst="rect">
            <a:avLst/>
          </a:prstGeom>
        </p:spPr>
        <p:txBody>
          <a:bodyPr/>
          <a:lstStyle/>
          <a:p>
            <a:pPr marL="342900" indent="-342900" eaLnBrk="0" hangingPunct="0">
              <a:lnSpc>
                <a:spcPct val="150000"/>
              </a:lnSpc>
              <a:spcBef>
                <a:spcPct val="20000"/>
              </a:spcBef>
              <a:buClr>
                <a:schemeClr val="accent1"/>
              </a:buClr>
              <a:buFont typeface="Wingdings" pitchFamily="2" charset="2"/>
              <a:buChar char="§"/>
              <a:defRPr/>
            </a:pPr>
            <a:r>
              <a:rPr lang="en-US" sz="2400" dirty="0" smtClean="0">
                <a:latin typeface="+mj-lt"/>
              </a:rPr>
              <a:t>Dependent variables:</a:t>
            </a:r>
          </a:p>
          <a:p>
            <a:pPr marL="800100" lvl="1" indent="-342900" eaLnBrk="0" hangingPunct="0">
              <a:lnSpc>
                <a:spcPct val="150000"/>
              </a:lnSpc>
              <a:spcBef>
                <a:spcPct val="20000"/>
              </a:spcBef>
              <a:buClr>
                <a:schemeClr val="accent2"/>
              </a:buClr>
              <a:buFont typeface="Wingdings" pitchFamily="2" charset="2"/>
              <a:buChar char="§"/>
              <a:defRPr/>
            </a:pPr>
            <a:r>
              <a:rPr lang="en-US" sz="2000" b="1" dirty="0" smtClean="0">
                <a:latin typeface="+mj-lt"/>
              </a:rPr>
              <a:t>How much subjects liked the person described</a:t>
            </a:r>
          </a:p>
          <a:p>
            <a:pPr marL="800100" lvl="1" indent="-342900" eaLnBrk="0" hangingPunct="0">
              <a:lnSpc>
                <a:spcPct val="150000"/>
              </a:lnSpc>
              <a:spcBef>
                <a:spcPct val="20000"/>
              </a:spcBef>
              <a:buClr>
                <a:schemeClr val="accent2"/>
              </a:buClr>
              <a:buFont typeface="Wingdings" pitchFamily="2" charset="2"/>
              <a:buChar char="§"/>
              <a:defRPr/>
            </a:pPr>
            <a:r>
              <a:rPr lang="en-US" sz="2000" dirty="0" smtClean="0">
                <a:latin typeface="+mj-lt"/>
              </a:rPr>
              <a:t>How much they trusted the person described</a:t>
            </a:r>
          </a:p>
          <a:p>
            <a:pPr marL="800100" lvl="1" indent="-342900" eaLnBrk="0" hangingPunct="0">
              <a:lnSpc>
                <a:spcPct val="150000"/>
              </a:lnSpc>
              <a:spcBef>
                <a:spcPct val="20000"/>
              </a:spcBef>
              <a:buClr>
                <a:schemeClr val="accent2"/>
              </a:buClr>
              <a:buFont typeface="Wingdings" pitchFamily="2" charset="2"/>
              <a:buChar char="§"/>
              <a:defRPr/>
            </a:pPr>
            <a:r>
              <a:rPr lang="en-US" sz="2000" dirty="0" smtClean="0">
                <a:latin typeface="+mj-lt"/>
              </a:rPr>
              <a:t>How much they would like to work with her</a:t>
            </a:r>
          </a:p>
          <a:p>
            <a:pPr marL="1257300" lvl="2" indent="-342900" eaLnBrk="0" hangingPunct="0">
              <a:lnSpc>
                <a:spcPct val="150000"/>
              </a:lnSpc>
              <a:spcBef>
                <a:spcPct val="20000"/>
              </a:spcBef>
              <a:buClr>
                <a:srgbClr val="FF0000"/>
              </a:buClr>
              <a:buFont typeface="Wingdings" pitchFamily="2" charset="2"/>
              <a:buChar char="§"/>
              <a:defRPr/>
            </a:pPr>
            <a:r>
              <a:rPr lang="en-US" dirty="0" smtClean="0">
                <a:latin typeface="+mj-lt"/>
              </a:rPr>
              <a:t>(Interpersonal Judgment Scale, Byrne 1961)</a:t>
            </a:r>
          </a:p>
          <a:p>
            <a:pPr marL="342900" indent="-342900" eaLnBrk="0" hangingPunct="0">
              <a:lnSpc>
                <a:spcPct val="150000"/>
              </a:lnSpc>
              <a:spcBef>
                <a:spcPct val="20000"/>
              </a:spcBef>
              <a:defRPr/>
            </a:pPr>
            <a:endParaRPr lang="en-US" sz="2000" dirty="0" smtClean="0">
              <a:latin typeface="+mj-lt"/>
            </a:endParaRPr>
          </a:p>
        </p:txBody>
      </p:sp>
      <p:sp>
        <p:nvSpPr>
          <p:cNvPr id="6" name="Title 5"/>
          <p:cNvSpPr>
            <a:spLocks noGrp="1"/>
          </p:cNvSpPr>
          <p:nvPr>
            <p:ph type="title"/>
          </p:nvPr>
        </p:nvSpPr>
        <p:spPr/>
        <p:txBody>
          <a:bodyPr/>
          <a:lstStyle/>
          <a:p>
            <a:r>
              <a:rPr lang="en-US" dirty="0" smtClean="0"/>
              <a:t>Dependent variables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152400"/>
            <a:ext cx="8229600" cy="1252728"/>
          </a:xfrm>
        </p:spPr>
        <p:txBody>
          <a:bodyPr/>
          <a:lstStyle/>
          <a:p>
            <a:r>
              <a:rPr lang="en-US" dirty="0" smtClean="0"/>
              <a:t>Results</a:t>
            </a:r>
            <a:endParaRPr lang="en-US" dirty="0"/>
          </a:p>
        </p:txBody>
      </p:sp>
      <p:pic>
        <p:nvPicPr>
          <p:cNvPr id="10" name="Immagine 6"/>
          <p:cNvPicPr/>
          <p:nvPr/>
        </p:nvPicPr>
        <p:blipFill>
          <a:blip r:embed="rId3" cstate="print"/>
          <a:srcRect/>
          <a:stretch>
            <a:fillRect/>
          </a:stretch>
        </p:blipFill>
        <p:spPr bwMode="auto">
          <a:xfrm>
            <a:off x="1828800" y="1752601"/>
            <a:ext cx="5638800" cy="3200399"/>
          </a:xfrm>
          <a:prstGeom prst="rect">
            <a:avLst/>
          </a:prstGeom>
          <a:noFill/>
        </p:spPr>
      </p:pic>
      <p:sp>
        <p:nvSpPr>
          <p:cNvPr id="17" name="Oval 16"/>
          <p:cNvSpPr/>
          <p:nvPr/>
        </p:nvSpPr>
        <p:spPr bwMode="auto">
          <a:xfrm>
            <a:off x="3048000" y="3048001"/>
            <a:ext cx="457200" cy="304799"/>
          </a:xfrm>
          <a:prstGeom prst="ellipse">
            <a:avLst/>
          </a:prstGeom>
          <a:noFill/>
          <a:ln>
            <a:solidFill>
              <a:srgbClr val="FF0000"/>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27184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table 5.JPG"/>
          <p:cNvPicPr>
            <a:picLocks noChangeAspect="1"/>
          </p:cNvPicPr>
          <p:nvPr/>
        </p:nvPicPr>
        <p:blipFill>
          <a:blip r:embed="rId3" cstate="print"/>
          <a:stretch>
            <a:fillRect/>
          </a:stretch>
        </p:blipFill>
        <p:spPr>
          <a:xfrm>
            <a:off x="1814512" y="1643050"/>
            <a:ext cx="5514975" cy="3838575"/>
          </a:xfrm>
          <a:prstGeom prst="rect">
            <a:avLst/>
          </a:prstGeom>
        </p:spPr>
      </p:pic>
      <p:sp>
        <p:nvSpPr>
          <p:cNvPr id="7" name="Title 11"/>
          <p:cNvSpPr>
            <a:spLocks noGrp="1"/>
          </p:cNvSpPr>
          <p:nvPr>
            <p:ph type="title"/>
          </p:nvPr>
        </p:nvSpPr>
        <p:spPr>
          <a:xfrm>
            <a:off x="457200" y="152400"/>
            <a:ext cx="8229600" cy="1252728"/>
          </a:xfrm>
        </p:spPr>
        <p:txBody>
          <a:bodyPr/>
          <a:lstStyle/>
          <a:p>
            <a:r>
              <a:rPr lang="en-US" dirty="0" smtClean="0"/>
              <a:t>Results</a:t>
            </a:r>
            <a:endParaRPr lang="en-US" dirty="0"/>
          </a:p>
        </p:txBody>
      </p:sp>
      <p:sp>
        <p:nvSpPr>
          <p:cNvPr id="2" name="Oval 1"/>
          <p:cNvSpPr/>
          <p:nvPr/>
        </p:nvSpPr>
        <p:spPr>
          <a:xfrm>
            <a:off x="2286000" y="2362200"/>
            <a:ext cx="4876800" cy="1219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0439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txBox="1">
            <a:spLocks/>
          </p:cNvSpPr>
          <p:nvPr/>
        </p:nvSpPr>
        <p:spPr>
          <a:xfrm>
            <a:off x="457200" y="1785926"/>
            <a:ext cx="8229600" cy="4357718"/>
          </a:xfrm>
          <a:prstGeom prst="rect">
            <a:avLst/>
          </a:prstGeom>
        </p:spPr>
        <p:txBody>
          <a:bodyPr/>
          <a:lstStyle/>
          <a:p>
            <a:pPr marL="342900" indent="-342900" eaLnBrk="0" hangingPunct="0">
              <a:lnSpc>
                <a:spcPct val="150000"/>
              </a:lnSpc>
              <a:spcBef>
                <a:spcPct val="20000"/>
              </a:spcBef>
              <a:buClr>
                <a:srgbClr val="FFC000"/>
              </a:buClr>
              <a:buFont typeface="Wingdings" pitchFamily="2" charset="2"/>
              <a:buChar char="§"/>
              <a:defRPr/>
            </a:pPr>
            <a:r>
              <a:rPr lang="en-US" sz="2400" dirty="0" smtClean="0">
                <a:latin typeface="+mj-lt"/>
              </a:rPr>
              <a:t>Bad is not just stronger than good...</a:t>
            </a:r>
          </a:p>
          <a:p>
            <a:pPr marL="342900" indent="-342900" eaLnBrk="0" hangingPunct="0">
              <a:lnSpc>
                <a:spcPct val="150000"/>
              </a:lnSpc>
              <a:spcBef>
                <a:spcPct val="20000"/>
              </a:spcBef>
              <a:buClr>
                <a:srgbClr val="FFC000"/>
              </a:buClr>
              <a:buFont typeface="Wingdings" pitchFamily="2" charset="2"/>
              <a:buChar char="§"/>
              <a:defRPr/>
            </a:pPr>
            <a:r>
              <a:rPr lang="en-US" sz="2400" dirty="0" smtClean="0">
                <a:latin typeface="+mj-lt"/>
              </a:rPr>
              <a:t>…. It is also discounted differently than good</a:t>
            </a:r>
          </a:p>
          <a:p>
            <a:pPr marL="342900" indent="-342900" eaLnBrk="0" hangingPunct="0">
              <a:lnSpc>
                <a:spcPct val="150000"/>
              </a:lnSpc>
              <a:spcBef>
                <a:spcPct val="20000"/>
              </a:spcBef>
              <a:buClr>
                <a:srgbClr val="FFC000"/>
              </a:buClr>
              <a:buFont typeface="Wingdings" pitchFamily="2" charset="2"/>
              <a:buChar char="§"/>
              <a:defRPr/>
            </a:pPr>
            <a:r>
              <a:rPr lang="en-US" sz="2400" dirty="0" smtClean="0">
                <a:latin typeface="+mj-lt"/>
              </a:rPr>
              <a:t>Implications: future impact of information revealed today</a:t>
            </a:r>
          </a:p>
        </p:txBody>
      </p:sp>
      <p:sp>
        <p:nvSpPr>
          <p:cNvPr id="6" name="Title 5"/>
          <p:cNvSpPr>
            <a:spLocks noGrp="1"/>
          </p:cNvSpPr>
          <p:nvPr>
            <p:ph type="title"/>
          </p:nvPr>
        </p:nvSpPr>
        <p:spPr/>
        <p:txBody>
          <a:bodyPr/>
          <a:lstStyle/>
          <a:p>
            <a:r>
              <a:rPr lang="en-US" dirty="0" smtClean="0"/>
              <a:t>Implications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8" name="Rectangle 4"/>
          <p:cNvSpPr>
            <a:spLocks noGrp="1"/>
          </p:cNvSpPr>
          <p:nvPr>
            <p:ph type="title"/>
          </p:nvPr>
        </p:nvSpPr>
        <p:spPr bwMode="auto">
          <a:xfrm>
            <a:off x="228600" y="76200"/>
            <a:ext cx="8915400" cy="1219200"/>
          </a:xfrm>
        </p:spPr>
        <p:txBody>
          <a:bodyPr wrap="square" tIns="45720" bIns="45720" numCol="1" anchorCtr="0" compatLnSpc="1">
            <a:prstTxWarp prst="textNoShape">
              <a:avLst/>
            </a:prstTxWarp>
            <a:normAutofit fontScale="90000"/>
          </a:bodyPr>
          <a:lstStyle/>
          <a:p>
            <a:pPr eaLnBrk="1" hangingPunct="1">
              <a:defRPr/>
            </a:pPr>
            <a:r>
              <a:rPr lang="en-US" sz="4100" dirty="0" smtClean="0"/>
              <a:t>Overall implications of these privacy studies</a:t>
            </a:r>
          </a:p>
        </p:txBody>
      </p:sp>
      <p:sp>
        <p:nvSpPr>
          <p:cNvPr id="349187" name="Rectangle 3"/>
          <p:cNvSpPr>
            <a:spLocks noGrp="1"/>
          </p:cNvSpPr>
          <p:nvPr>
            <p:ph type="body" idx="1"/>
          </p:nvPr>
        </p:nvSpPr>
        <p:spPr>
          <a:xfrm>
            <a:off x="76200" y="1524000"/>
            <a:ext cx="8839200" cy="5257800"/>
          </a:xfrm>
        </p:spPr>
        <p:txBody>
          <a:bodyPr/>
          <a:lstStyle/>
          <a:p>
            <a:pPr eaLnBrk="1" hangingPunct="1">
              <a:lnSpc>
                <a:spcPct val="150000"/>
              </a:lnSpc>
            </a:pPr>
            <a:r>
              <a:rPr lang="en-US" sz="2400" dirty="0" smtClean="0"/>
              <a:t>People’s concerns for privacy (and security) depend, in part, on priming and framing</a:t>
            </a:r>
          </a:p>
          <a:p>
            <a:pPr lvl="1" eaLnBrk="1" hangingPunct="1">
              <a:lnSpc>
                <a:spcPct val="150000"/>
              </a:lnSpc>
            </a:pPr>
            <a:r>
              <a:rPr lang="en-US" sz="2000" dirty="0" smtClean="0"/>
              <a:t>This does </a:t>
            </a:r>
            <a:r>
              <a:rPr lang="en-US" sz="2000" b="1" i="1" dirty="0" smtClean="0"/>
              <a:t>not </a:t>
            </a:r>
            <a:r>
              <a:rPr lang="en-US" sz="2000" dirty="0" smtClean="0"/>
              <a:t>necessarily mean that people don’t care for privacy, or are “irrational,” or make wrong decisions about privacy</a:t>
            </a:r>
          </a:p>
          <a:p>
            <a:pPr eaLnBrk="1" hangingPunct="1">
              <a:lnSpc>
                <a:spcPct val="150000"/>
              </a:lnSpc>
            </a:pPr>
            <a:r>
              <a:rPr lang="en-US" sz="2400" dirty="0" smtClean="0"/>
              <a:t>Rather, it implies that reliance on “revealed preferences” argument for privacy may lead to sub-optimal outcomes if privacy valuations are inconsistent…</a:t>
            </a:r>
          </a:p>
          <a:p>
            <a:pPr lvl="1" eaLnBrk="1" hangingPunct="1">
              <a:lnSpc>
                <a:spcPct val="150000"/>
              </a:lnSpc>
              <a:buSzTx/>
              <a:buFont typeface="Wingdings" pitchFamily="2" charset="2"/>
              <a:buChar char="§"/>
            </a:pPr>
            <a:r>
              <a:rPr lang="en-US" sz="2000" dirty="0" smtClean="0"/>
              <a:t>People may make disclosure decisions that they stand to later regret</a:t>
            </a:r>
          </a:p>
          <a:p>
            <a:pPr lvl="1" eaLnBrk="1" hangingPunct="1">
              <a:lnSpc>
                <a:spcPct val="150000"/>
              </a:lnSpc>
              <a:buFont typeface="Wingdings" pitchFamily="2" charset="2"/>
              <a:buChar char="§"/>
            </a:pPr>
            <a:r>
              <a:rPr lang="en-US" sz="2000" dirty="0" smtClean="0"/>
              <a:t>Risks greatly magnified in online information revelation</a:t>
            </a:r>
          </a:p>
          <a:p>
            <a:pPr eaLnBrk="1" hangingPunct="1">
              <a:lnSpc>
                <a:spcPct val="150000"/>
              </a:lnSpc>
              <a:buSzTx/>
              <a:buFont typeface="Wingdings" pitchFamily="2" charset="2"/>
              <a:buChar char="§"/>
            </a:pP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1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18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918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918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91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389436" y="228600"/>
            <a:ext cx="8363938" cy="609398"/>
          </a:xfrm>
        </p:spPr>
        <p:txBody>
          <a:bodyPr>
            <a:normAutofit fontScale="90000"/>
          </a:bodyPr>
          <a:lstStyle/>
          <a:p>
            <a:pPr>
              <a:defRPr/>
            </a:pPr>
            <a:r>
              <a:rPr lang="en-US" b="1" dirty="0" smtClean="0"/>
              <a:t>The Future </a:t>
            </a:r>
            <a:r>
              <a:rPr lang="en-US" dirty="0" smtClean="0"/>
              <a:t>of personal information</a:t>
            </a:r>
            <a:endParaRPr lang="en-US" sz="3200" b="1" dirty="0">
              <a:solidFill>
                <a:srgbClr val="AFCDE8"/>
              </a:solidFill>
            </a:endParaRPr>
          </a:p>
        </p:txBody>
      </p:sp>
      <p:sp>
        <p:nvSpPr>
          <p:cNvPr id="64515" name="Rectangle 2"/>
          <p:cNvSpPr>
            <a:spLocks noGrp="1" noChangeArrowheads="1"/>
          </p:cNvSpPr>
          <p:nvPr>
            <p:ph type="body" sz="quarter" idx="10"/>
          </p:nvPr>
        </p:nvSpPr>
        <p:spPr>
          <a:xfrm>
            <a:off x="304800" y="1447800"/>
            <a:ext cx="8525964" cy="5410200"/>
          </a:xfrm>
        </p:spPr>
        <p:txBody>
          <a:bodyPr/>
          <a:lstStyle/>
          <a:p>
            <a:pPr>
              <a:lnSpc>
                <a:spcPct val="100000"/>
              </a:lnSpc>
            </a:pPr>
            <a:r>
              <a:rPr lang="en-US" sz="2400" dirty="0" smtClean="0">
                <a:solidFill>
                  <a:schemeClr val="tx1"/>
                </a:solidFill>
              </a:rPr>
              <a:t>In 2000, 100 billion photos were shot worldwide</a:t>
            </a:r>
          </a:p>
          <a:p>
            <a:pPr>
              <a:lnSpc>
                <a:spcPct val="100000"/>
              </a:lnSpc>
            </a:pPr>
            <a:r>
              <a:rPr lang="en-US" sz="2400" dirty="0" smtClean="0">
                <a:solidFill>
                  <a:schemeClr val="tx1"/>
                </a:solidFill>
              </a:rPr>
              <a:t>In 2010, 2.5 </a:t>
            </a:r>
            <a:r>
              <a:rPr lang="en-US" sz="2400" dirty="0">
                <a:solidFill>
                  <a:schemeClr val="tx1"/>
                </a:solidFill>
              </a:rPr>
              <a:t>billion </a:t>
            </a:r>
            <a:r>
              <a:rPr lang="en-US" sz="2400" dirty="0" smtClean="0">
                <a:solidFill>
                  <a:schemeClr val="tx1"/>
                </a:solidFill>
              </a:rPr>
              <a:t>photos </a:t>
            </a:r>
            <a:r>
              <a:rPr lang="en-US" sz="2400" i="1" dirty="0" smtClean="0">
                <a:solidFill>
                  <a:schemeClr val="tx1"/>
                </a:solidFill>
              </a:rPr>
              <a:t>per month</a:t>
            </a:r>
            <a:r>
              <a:rPr lang="en-US" sz="2400" dirty="0" smtClean="0">
                <a:solidFill>
                  <a:schemeClr val="tx1"/>
                </a:solidFill>
              </a:rPr>
              <a:t> were uploaded </a:t>
            </a:r>
            <a:r>
              <a:rPr lang="en-US" sz="2400" dirty="0">
                <a:solidFill>
                  <a:schemeClr val="tx1"/>
                </a:solidFill>
              </a:rPr>
              <a:t>by Facebook users </a:t>
            </a:r>
            <a:r>
              <a:rPr lang="en-US" sz="2400" dirty="0" smtClean="0">
                <a:solidFill>
                  <a:schemeClr val="tx1"/>
                </a:solidFill>
              </a:rPr>
              <a:t>alone</a:t>
            </a:r>
            <a:br>
              <a:rPr lang="en-US" sz="2400" dirty="0" smtClean="0">
                <a:solidFill>
                  <a:schemeClr val="tx1"/>
                </a:solidFill>
              </a:rPr>
            </a:br>
            <a:endParaRPr lang="en-US" sz="2400" dirty="0">
              <a:solidFill>
                <a:schemeClr val="tx1"/>
              </a:solidFill>
            </a:endParaRPr>
          </a:p>
          <a:p>
            <a:pPr>
              <a:lnSpc>
                <a:spcPct val="100000"/>
              </a:lnSpc>
            </a:pPr>
            <a:r>
              <a:rPr lang="en-US" sz="2400" dirty="0" smtClean="0">
                <a:solidFill>
                  <a:schemeClr val="tx1"/>
                </a:solidFill>
              </a:rPr>
              <a:t>In </a:t>
            </a:r>
            <a:r>
              <a:rPr lang="en-US" sz="2400" dirty="0">
                <a:solidFill>
                  <a:schemeClr val="tx1"/>
                </a:solidFill>
              </a:rPr>
              <a:t>1997, </a:t>
            </a:r>
            <a:r>
              <a:rPr lang="en-US" sz="2400" dirty="0" smtClean="0">
                <a:solidFill>
                  <a:schemeClr val="tx1"/>
                </a:solidFill>
              </a:rPr>
              <a:t>the best </a:t>
            </a:r>
            <a:r>
              <a:rPr lang="en-US" sz="2400" dirty="0">
                <a:solidFill>
                  <a:schemeClr val="tx1"/>
                </a:solidFill>
              </a:rPr>
              <a:t>face recognizer in FERET program scored error rate of 0.54 (false reject rate at false accept rate of 1 in </a:t>
            </a:r>
            <a:r>
              <a:rPr lang="en-US" sz="2400" dirty="0" smtClean="0">
                <a:solidFill>
                  <a:schemeClr val="tx1"/>
                </a:solidFill>
              </a:rPr>
              <a:t>1000)</a:t>
            </a:r>
          </a:p>
          <a:p>
            <a:pPr>
              <a:lnSpc>
                <a:spcPct val="100000"/>
              </a:lnSpc>
            </a:pPr>
            <a:r>
              <a:rPr lang="en-US" sz="2400" dirty="0" smtClean="0">
                <a:solidFill>
                  <a:schemeClr val="tx1"/>
                </a:solidFill>
              </a:rPr>
              <a:t>In 2006</a:t>
            </a:r>
            <a:r>
              <a:rPr lang="en-US" sz="2400" dirty="0">
                <a:solidFill>
                  <a:schemeClr val="tx1"/>
                </a:solidFill>
              </a:rPr>
              <a:t>, </a:t>
            </a:r>
            <a:r>
              <a:rPr lang="en-US" sz="2400" dirty="0" smtClean="0">
                <a:solidFill>
                  <a:schemeClr val="tx1"/>
                </a:solidFill>
              </a:rPr>
              <a:t>the best </a:t>
            </a:r>
            <a:r>
              <a:rPr lang="en-US" sz="2400" dirty="0">
                <a:solidFill>
                  <a:schemeClr val="tx1"/>
                </a:solidFill>
              </a:rPr>
              <a:t>recognizer scored </a:t>
            </a:r>
            <a:r>
              <a:rPr lang="en-US" sz="2400" dirty="0" smtClean="0">
                <a:solidFill>
                  <a:schemeClr val="tx1"/>
                </a:solidFill>
              </a:rPr>
              <a:t>0.01 (almost two order of magnitudes better)</a:t>
            </a:r>
          </a:p>
          <a:p>
            <a:pPr>
              <a:lnSpc>
                <a:spcPct val="100000"/>
              </a:lnSpc>
            </a:pPr>
            <a:endParaRPr lang="en-US" sz="2400" dirty="0">
              <a:solidFill>
                <a:schemeClr val="tx1"/>
              </a:solidFill>
            </a:endParaRPr>
          </a:p>
          <a:p>
            <a:pPr>
              <a:lnSpc>
                <a:spcPct val="100000"/>
              </a:lnSpc>
            </a:pPr>
            <a:r>
              <a:rPr lang="en-US" sz="2400" b="1" dirty="0" smtClean="0">
                <a:solidFill>
                  <a:schemeClr val="tx1"/>
                </a:solidFill>
              </a:rPr>
              <a:t>An augmented reality world: Your face is the link between your online and offline data</a:t>
            </a:r>
            <a:endParaRPr lang="en-US" sz="2400" b="1" dirty="0">
              <a:solidFill>
                <a:schemeClr val="tx1"/>
              </a:solidFill>
            </a:endParaRPr>
          </a:p>
        </p:txBody>
      </p:sp>
    </p:spTree>
    <p:extLst>
      <p:ext uri="{BB962C8B-B14F-4D97-AF65-F5344CB8AC3E}">
        <p14:creationId xmlns:p14="http://schemas.microsoft.com/office/powerpoint/2010/main" val="118899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2" end="2"/>
                                            </p:txEl>
                                          </p:spTgt>
                                        </p:tgtEl>
                                        <p:attrNameLst>
                                          <p:attrName>style.visibility</p:attrName>
                                        </p:attrNameLst>
                                      </p:cBhvr>
                                      <p:to>
                                        <p:strVal val="visible"/>
                                      </p:to>
                                    </p:set>
                                    <p:animEffect transition="in" filter="fade">
                                      <p:cBhvr>
                                        <p:cTn id="7" dur="500"/>
                                        <p:tgtEl>
                                          <p:spTgt spid="645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3" end="3"/>
                                            </p:txEl>
                                          </p:spTgt>
                                        </p:tgtEl>
                                        <p:attrNameLst>
                                          <p:attrName>style.visibility</p:attrName>
                                        </p:attrNameLst>
                                      </p:cBhvr>
                                      <p:to>
                                        <p:strVal val="visible"/>
                                      </p:to>
                                    </p:set>
                                    <p:animEffect transition="in" filter="fade">
                                      <p:cBhvr>
                                        <p:cTn id="10" dur="500"/>
                                        <p:tgtEl>
                                          <p:spTgt spid="6451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515">
                                            <p:txEl>
                                              <p:pRg st="5" end="5"/>
                                            </p:txEl>
                                          </p:spTgt>
                                        </p:tgtEl>
                                        <p:attrNameLst>
                                          <p:attrName>style.visibility</p:attrName>
                                        </p:attrNameLst>
                                      </p:cBhvr>
                                      <p:to>
                                        <p:strVal val="visible"/>
                                      </p:to>
                                    </p:set>
                                    <p:animEffect transition="in" filter="fade">
                                      <p:cBhvr>
                                        <p:cTn id="15" dur="5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389436" y="-76200"/>
            <a:ext cx="8363938" cy="1495794"/>
          </a:xfrm>
        </p:spPr>
        <p:txBody>
          <a:bodyPr>
            <a:normAutofit fontScale="90000"/>
          </a:bodyPr>
          <a:lstStyle/>
          <a:p>
            <a:pPr>
              <a:defRPr/>
            </a:pPr>
            <a:r>
              <a:rPr lang="en-US" dirty="0"/>
              <a:t>Experiment </a:t>
            </a:r>
            <a:r>
              <a:rPr lang="en-US" dirty="0" smtClean="0"/>
              <a:t>1</a:t>
            </a:r>
            <a:r>
              <a:rPr lang="en-US" sz="3500" dirty="0" smtClean="0"/>
              <a:t/>
            </a:r>
            <a:br>
              <a:rPr lang="en-US" sz="3500" dirty="0" smtClean="0"/>
            </a:br>
            <a:r>
              <a:rPr lang="en-US" sz="3200" dirty="0">
                <a:solidFill>
                  <a:srgbClr val="AFCDE8"/>
                </a:solidFill>
              </a:rPr>
              <a:t>R</a:t>
            </a:r>
            <a:r>
              <a:rPr lang="en-US" sz="3200" dirty="0" smtClean="0">
                <a:solidFill>
                  <a:srgbClr val="AFCDE8"/>
                </a:solidFill>
              </a:rPr>
              <a:t>e-identifying a dating site profiles using Facebook images</a:t>
            </a:r>
            <a:endParaRPr lang="en-US" sz="3200" dirty="0">
              <a:solidFill>
                <a:srgbClr val="AFCDE8"/>
              </a:solidFill>
            </a:endParaRPr>
          </a:p>
        </p:txBody>
      </p:sp>
      <p:sp>
        <p:nvSpPr>
          <p:cNvPr id="64515" name="Rectangle 2"/>
          <p:cNvSpPr>
            <a:spLocks noGrp="1" noChangeArrowheads="1"/>
          </p:cNvSpPr>
          <p:nvPr>
            <p:ph type="body" sz="quarter" idx="10"/>
          </p:nvPr>
        </p:nvSpPr>
        <p:spPr>
          <a:xfrm>
            <a:off x="389436" y="2083713"/>
            <a:ext cx="8678364" cy="861774"/>
          </a:xfrm>
        </p:spPr>
        <p:txBody>
          <a:bodyPr/>
          <a:lstStyle/>
          <a:p>
            <a:pPr>
              <a:lnSpc>
                <a:spcPct val="100000"/>
              </a:lnSpc>
            </a:pPr>
            <a:r>
              <a:rPr lang="en-US" sz="2800" dirty="0" smtClean="0"/>
              <a:t>We re-identified about 15% of members of a popular online dating site</a:t>
            </a:r>
          </a:p>
        </p:txBody>
      </p:sp>
    </p:spTree>
    <p:extLst>
      <p:ext uri="{BB962C8B-B14F-4D97-AF65-F5344CB8AC3E}">
        <p14:creationId xmlns:p14="http://schemas.microsoft.com/office/powerpoint/2010/main" val="329113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389436" y="-76200"/>
            <a:ext cx="8363938" cy="1495794"/>
          </a:xfrm>
        </p:spPr>
        <p:txBody>
          <a:bodyPr>
            <a:normAutofit fontScale="90000"/>
          </a:bodyPr>
          <a:lstStyle/>
          <a:p>
            <a:pPr fontAlgn="auto">
              <a:spcAft>
                <a:spcPts val="0"/>
              </a:spcAft>
              <a:defRPr/>
            </a:pPr>
            <a:r>
              <a:rPr lang="en-US" dirty="0"/>
              <a:t>Experiment </a:t>
            </a:r>
            <a:r>
              <a:rPr lang="en-US" dirty="0" smtClean="0"/>
              <a:t>2</a:t>
            </a:r>
            <a:br>
              <a:rPr lang="en-US" dirty="0" smtClean="0"/>
            </a:br>
            <a:r>
              <a:rPr lang="en-US" sz="3200" dirty="0" smtClean="0">
                <a:solidFill>
                  <a:srgbClr val="AFCDE8"/>
                </a:solidFill>
              </a:rPr>
              <a:t>Re-identifying students on CMU Campus using Facebook profiles</a:t>
            </a:r>
            <a:endParaRPr lang="en-US" sz="3200" dirty="0">
              <a:solidFill>
                <a:srgbClr val="AFCDE8"/>
              </a:solidFill>
            </a:endParaRPr>
          </a:p>
        </p:txBody>
      </p:sp>
      <p:sp>
        <p:nvSpPr>
          <p:cNvPr id="7" name="TextBox 6"/>
          <p:cNvSpPr txBox="1"/>
          <p:nvPr/>
        </p:nvSpPr>
        <p:spPr>
          <a:xfrm>
            <a:off x="4572000" y="4995446"/>
            <a:ext cx="1600200" cy="338554"/>
          </a:xfrm>
          <a:prstGeom prst="rect">
            <a:avLst/>
          </a:prstGeom>
          <a:noFill/>
        </p:spPr>
        <p:txBody>
          <a:bodyPr wrap="square" rtlCol="0">
            <a:spAutoFit/>
          </a:bodyPr>
          <a:lstStyle/>
          <a:p>
            <a:r>
              <a:rPr lang="en-US" sz="1600" dirty="0" smtClean="0"/>
              <a:t>Facebook</a:t>
            </a:r>
            <a:endParaRPr lang="en-US" sz="1600" dirty="0"/>
          </a:p>
        </p:txBody>
      </p:sp>
      <p:sp>
        <p:nvSpPr>
          <p:cNvPr id="8" name="TextBox 7"/>
          <p:cNvSpPr txBox="1"/>
          <p:nvPr/>
        </p:nvSpPr>
        <p:spPr>
          <a:xfrm>
            <a:off x="457200" y="4995446"/>
            <a:ext cx="1600200" cy="338554"/>
          </a:xfrm>
          <a:prstGeom prst="rect">
            <a:avLst/>
          </a:prstGeom>
          <a:noFill/>
        </p:spPr>
        <p:txBody>
          <a:bodyPr wrap="square" rtlCol="0">
            <a:spAutoFit/>
          </a:bodyPr>
          <a:lstStyle/>
          <a:p>
            <a:r>
              <a:rPr lang="en-US" sz="1600" dirty="0" smtClean="0"/>
              <a:t>CMU campus</a:t>
            </a:r>
            <a:endParaRPr lang="en-US" sz="1600" dirty="0"/>
          </a:p>
        </p:txBody>
      </p:sp>
      <p:pic>
        <p:nvPicPr>
          <p:cNvPr id="9218" name="Picture 2"/>
          <p:cNvPicPr>
            <a:picLocks noChangeAspect="1" noChangeArrowheads="1"/>
          </p:cNvPicPr>
          <p:nvPr/>
        </p:nvPicPr>
        <p:blipFill>
          <a:blip r:embed="rId3" cstate="print"/>
          <a:srcRect/>
          <a:stretch>
            <a:fillRect/>
          </a:stretch>
        </p:blipFill>
        <p:spPr bwMode="auto">
          <a:xfrm>
            <a:off x="457200" y="2286000"/>
            <a:ext cx="3581400" cy="2686050"/>
          </a:xfrm>
          <a:prstGeom prst="rect">
            <a:avLst/>
          </a:prstGeom>
          <a:noFill/>
          <a:ln w="9525">
            <a:noFill/>
            <a:miter lim="800000"/>
            <a:headEnd/>
            <a:tailEnd/>
          </a:ln>
          <a:effectLst/>
        </p:spPr>
      </p:pic>
      <p:pic>
        <p:nvPicPr>
          <p:cNvPr id="9219" name="Picture 3"/>
          <p:cNvPicPr>
            <a:picLocks noChangeAspect="1" noChangeArrowheads="1"/>
          </p:cNvPicPr>
          <p:nvPr/>
        </p:nvPicPr>
        <p:blipFill rotWithShape="1">
          <a:blip r:embed="rId4" cstate="print"/>
          <a:srcRect l="10085" t="21710"/>
          <a:stretch/>
        </p:blipFill>
        <p:spPr bwMode="auto">
          <a:xfrm>
            <a:off x="4572000" y="2286000"/>
            <a:ext cx="4110892" cy="2684585"/>
          </a:xfrm>
          <a:prstGeom prst="rect">
            <a:avLst/>
          </a:prstGeom>
          <a:noFill/>
          <a:ln w="9525">
            <a:noFill/>
            <a:miter lim="800000"/>
            <a:headEnd/>
            <a:tailEnd/>
          </a:ln>
          <a:effectLst/>
        </p:spPr>
      </p:pic>
      <p:sp>
        <p:nvSpPr>
          <p:cNvPr id="9" name="Rectangle 8"/>
          <p:cNvSpPr/>
          <p:nvPr/>
        </p:nvSpPr>
        <p:spPr>
          <a:xfrm>
            <a:off x="7010400" y="3352800"/>
            <a:ext cx="762000" cy="838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02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9219"/>
                                        </p:tgtEl>
                                        <p:attrNameLst>
                                          <p:attrName>style.visibility</p:attrName>
                                        </p:attrNameLst>
                                      </p:cBhvr>
                                      <p:to>
                                        <p:strVal val="visible"/>
                                      </p:to>
                                    </p:set>
                                    <p:animEffect transition="in" filter="fade">
                                      <p:cBhvr>
                                        <p:cTn id="18" dur="500"/>
                                        <p:tgtEl>
                                          <p:spTgt spid="92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p:cNvSpPr>
            <a:spLocks noGrp="1"/>
          </p:cNvSpPr>
          <p:nvPr>
            <p:ph type="sldNum" sz="quarter" idx="12"/>
          </p:nvPr>
        </p:nvSpPr>
        <p:spPr>
          <a:noFill/>
        </p:spPr>
        <p:txBody>
          <a:bodyPr/>
          <a:lstStyle/>
          <a:p>
            <a:fld id="{7B34A09C-6551-40F8-A3EB-491CE889A0F9}" type="slidenum">
              <a:rPr lang="en-US" smtClean="0">
                <a:latin typeface="Arial" pitchFamily="34" charset="0"/>
              </a:rPr>
              <a:pPr/>
              <a:t>5</a:t>
            </a:fld>
            <a:endParaRPr lang="en-US" smtClean="0">
              <a:latin typeface="Arial" pitchFamily="34" charset="0"/>
            </a:endParaRPr>
          </a:p>
        </p:txBody>
      </p:sp>
      <p:sp>
        <p:nvSpPr>
          <p:cNvPr id="12" name="Rectangle 4"/>
          <p:cNvSpPr txBox="1">
            <a:spLocks/>
          </p:cNvSpPr>
          <p:nvPr/>
        </p:nvSpPr>
        <p:spPr bwMode="auto">
          <a:xfrm>
            <a:off x="381000" y="152400"/>
            <a:ext cx="8229600" cy="1250950"/>
          </a:xfrm>
          <a:prstGeom prst="rect">
            <a:avLst/>
          </a:prstGeom>
          <a:noFill/>
          <a:ln w="9525">
            <a:noFill/>
            <a:miter lim="800000"/>
            <a:headEnd/>
            <a:tailEnd/>
          </a:ln>
        </p:spPr>
        <p:txBody>
          <a:bodyPr anchor="ctr">
            <a:normAutofit fontScale="97500"/>
          </a:bodyPr>
          <a:lstStyle/>
          <a:p>
            <a:pPr>
              <a:defRPr/>
            </a:pPr>
            <a:r>
              <a:rPr lang="en-US" sz="4500" b="1" kern="0" dirty="0" smtClean="0">
                <a:solidFill>
                  <a:srgbClr val="FFC000"/>
                </a:solidFill>
                <a:latin typeface="+mj-lt"/>
                <a:ea typeface="+mj-ea"/>
                <a:cs typeface="+mj-cs"/>
              </a:rPr>
              <a:t>Guns, Privacy, </a:t>
            </a:r>
            <a:r>
              <a:rPr lang="en-US" sz="4500" b="1" kern="0" dirty="0">
                <a:solidFill>
                  <a:srgbClr val="FFC000"/>
                </a:solidFill>
                <a:latin typeface="+mj-lt"/>
                <a:ea typeface="+mj-ea"/>
                <a:cs typeface="+mj-cs"/>
              </a:rPr>
              <a:t>and crime </a:t>
            </a:r>
          </a:p>
        </p:txBody>
      </p:sp>
      <p:pic>
        <p:nvPicPr>
          <p:cNvPr id="6145" name="Picture 1"/>
          <p:cNvPicPr>
            <a:picLocks noChangeAspect="1" noChangeArrowheads="1"/>
          </p:cNvPicPr>
          <p:nvPr/>
        </p:nvPicPr>
        <p:blipFill>
          <a:blip r:embed="rId3" cstate="print"/>
          <a:srcRect/>
          <a:stretch>
            <a:fillRect/>
          </a:stretch>
        </p:blipFill>
        <p:spPr bwMode="auto">
          <a:xfrm>
            <a:off x="457200" y="2092156"/>
            <a:ext cx="8305800" cy="3927644"/>
          </a:xfrm>
          <a:prstGeom prst="rect">
            <a:avLst/>
          </a:prstGeom>
          <a:noFill/>
          <a:ln w="9525">
            <a:noFill/>
            <a:miter lim="800000"/>
            <a:headEnd/>
            <a:tailEnd/>
          </a:ln>
        </p:spPr>
      </p:pic>
    </p:spTree>
    <p:extLst>
      <p:ext uri="{BB962C8B-B14F-4D97-AF65-F5344CB8AC3E}">
        <p14:creationId xmlns:p14="http://schemas.microsoft.com/office/powerpoint/2010/main" val="144853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xfrm>
            <a:off x="389436" y="228600"/>
            <a:ext cx="8363938" cy="620683"/>
          </a:xfrm>
        </p:spPr>
        <p:txBody>
          <a:bodyPr>
            <a:normAutofit fontScale="90000"/>
          </a:bodyPr>
          <a:lstStyle/>
          <a:p>
            <a:pPr>
              <a:defRPr/>
            </a:pPr>
            <a:r>
              <a:rPr lang="en-US" dirty="0"/>
              <a:t>Experiment 2: Results</a:t>
            </a:r>
          </a:p>
        </p:txBody>
      </p:sp>
      <p:sp>
        <p:nvSpPr>
          <p:cNvPr id="64515" name="Rectangle 2"/>
          <p:cNvSpPr>
            <a:spLocks noGrp="1" noChangeArrowheads="1"/>
          </p:cNvSpPr>
          <p:nvPr>
            <p:ph type="body" sz="quarter" idx="10"/>
          </p:nvPr>
        </p:nvSpPr>
        <p:spPr>
          <a:xfrm>
            <a:off x="389436" y="1447800"/>
            <a:ext cx="8363938" cy="2573012"/>
          </a:xfrm>
        </p:spPr>
        <p:txBody>
          <a:bodyPr/>
          <a:lstStyle/>
          <a:p>
            <a:pPr eaLnBrk="1" hangingPunct="1">
              <a:lnSpc>
                <a:spcPct val="100000"/>
              </a:lnSpc>
            </a:pPr>
            <a:r>
              <a:rPr lang="en-US" sz="2600" dirty="0" smtClean="0"/>
              <a:t>Combined total over two experiment days: </a:t>
            </a:r>
            <a:br>
              <a:rPr lang="en-US" sz="2600" dirty="0" smtClean="0"/>
            </a:br>
            <a:r>
              <a:rPr lang="en-US" sz="2600" dirty="0" smtClean="0"/>
              <a:t>106 subjects</a:t>
            </a:r>
          </a:p>
          <a:p>
            <a:pPr eaLnBrk="1" hangingPunct="1">
              <a:lnSpc>
                <a:spcPct val="100000"/>
              </a:lnSpc>
            </a:pPr>
            <a:r>
              <a:rPr lang="en-US" sz="2600" dirty="0" err="1" smtClean="0"/>
              <a:t>Unclustered</a:t>
            </a:r>
            <a:r>
              <a:rPr lang="en-US" sz="2600" dirty="0" smtClean="0"/>
              <a:t> matches:</a:t>
            </a:r>
          </a:p>
          <a:p>
            <a:pPr lvl="1">
              <a:lnSpc>
                <a:spcPct val="100000"/>
              </a:lnSpc>
            </a:pPr>
            <a:r>
              <a:rPr lang="en-US" sz="2200" dirty="0" smtClean="0"/>
              <a:t>Correctly recognized: 32 </a:t>
            </a:r>
            <a:r>
              <a:rPr lang="en-US" sz="2200" b="1" dirty="0" smtClean="0"/>
              <a:t>(30%)</a:t>
            </a:r>
          </a:p>
          <a:p>
            <a:pPr>
              <a:lnSpc>
                <a:spcPct val="100000"/>
              </a:lnSpc>
            </a:pPr>
            <a:r>
              <a:rPr lang="en-US" sz="2600" dirty="0" smtClean="0"/>
              <a:t>Clustered matches</a:t>
            </a:r>
          </a:p>
          <a:p>
            <a:pPr lvl="1">
              <a:lnSpc>
                <a:spcPct val="100000"/>
              </a:lnSpc>
            </a:pPr>
            <a:r>
              <a:rPr lang="en-US" sz="2200" dirty="0" smtClean="0"/>
              <a:t>Correctly recognized: 45 </a:t>
            </a:r>
            <a:r>
              <a:rPr lang="en-US" sz="2200" b="1" dirty="0" smtClean="0"/>
              <a:t>(42%)</a:t>
            </a:r>
          </a:p>
        </p:txBody>
      </p:sp>
    </p:spTree>
    <p:extLst>
      <p:ext uri="{BB962C8B-B14F-4D97-AF65-F5344CB8AC3E}">
        <p14:creationId xmlns:p14="http://schemas.microsoft.com/office/powerpoint/2010/main" val="9856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515">
                                            <p:txEl>
                                              <p:pRg st="2" end="2"/>
                                            </p:txEl>
                                          </p:spTgt>
                                        </p:tgtEl>
                                        <p:attrNameLst>
                                          <p:attrName>style.visibility</p:attrName>
                                        </p:attrNameLst>
                                      </p:cBhvr>
                                      <p:to>
                                        <p:strVal val="visible"/>
                                      </p:to>
                                    </p:set>
                                    <p:animEffect transition="in" filter="fade">
                                      <p:cBhvr>
                                        <p:cTn id="10" dur="500"/>
                                        <p:tgtEl>
                                          <p:spTgt spid="645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animEffect transition="in" filter="fade">
                                      <p:cBhvr>
                                        <p:cTn id="15" dur="500"/>
                                        <p:tgtEl>
                                          <p:spTgt spid="64515">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4515">
                                            <p:txEl>
                                              <p:pRg st="4" end="4"/>
                                            </p:txEl>
                                          </p:spTgt>
                                        </p:tgtEl>
                                        <p:attrNameLst>
                                          <p:attrName>style.visibility</p:attrName>
                                        </p:attrNameLst>
                                      </p:cBhvr>
                                      <p:to>
                                        <p:strVal val="visible"/>
                                      </p:to>
                                    </p:set>
                                    <p:animEffect transition="in" filter="fade">
                                      <p:cBhvr>
                                        <p:cTn id="18"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76200"/>
            <a:ext cx="8305800" cy="1219200"/>
          </a:xfrm>
        </p:spPr>
        <p:txBody>
          <a:bodyPr>
            <a:normAutofit/>
          </a:bodyPr>
          <a:lstStyle/>
          <a:p>
            <a:pPr eaLnBrk="1" fontAlgn="auto" hangingPunct="1">
              <a:spcAft>
                <a:spcPts val="0"/>
              </a:spcAft>
              <a:defRPr/>
            </a:pPr>
            <a:r>
              <a:rPr lang="en-US" dirty="0" smtClean="0">
                <a:solidFill>
                  <a:schemeClr val="accent1">
                    <a:satMod val="150000"/>
                  </a:schemeClr>
                </a:solidFill>
                <a:ea typeface="宋体"/>
                <a:cs typeface="宋体"/>
              </a:rPr>
              <a:t>What we have shown so far</a:t>
            </a:r>
          </a:p>
        </p:txBody>
      </p:sp>
      <p:pic>
        <p:nvPicPr>
          <p:cNvPr id="5" name="Picture 270"/>
          <p:cNvPicPr>
            <a:picLocks noChangeAspect="1" noChangeArrowheads="1"/>
          </p:cNvPicPr>
          <p:nvPr/>
        </p:nvPicPr>
        <p:blipFill>
          <a:blip r:embed="rId3" cstate="print"/>
          <a:srcRect l="30595" t="18918" r="8774" b="5438"/>
          <a:stretch>
            <a:fillRect/>
          </a:stretch>
        </p:blipFill>
        <p:spPr bwMode="auto">
          <a:xfrm>
            <a:off x="5715000" y="2819400"/>
            <a:ext cx="2935111" cy="1981200"/>
          </a:xfrm>
          <a:prstGeom prst="rect">
            <a:avLst/>
          </a:prstGeom>
          <a:noFill/>
          <a:ln w="9525">
            <a:noFill/>
            <a:miter lim="800000"/>
            <a:headEnd/>
            <a:tailEnd/>
          </a:ln>
        </p:spPr>
      </p:pic>
      <p:sp>
        <p:nvSpPr>
          <p:cNvPr id="6" name="TextBox 5"/>
          <p:cNvSpPr txBox="1"/>
          <p:nvPr/>
        </p:nvSpPr>
        <p:spPr>
          <a:xfrm>
            <a:off x="2667000" y="3429000"/>
            <a:ext cx="533400" cy="830997"/>
          </a:xfrm>
          <a:prstGeom prst="rect">
            <a:avLst/>
          </a:prstGeom>
          <a:noFill/>
        </p:spPr>
        <p:txBody>
          <a:bodyPr wrap="square" rtlCol="0">
            <a:spAutoFit/>
          </a:bodyPr>
          <a:lstStyle/>
          <a:p>
            <a:r>
              <a:rPr lang="en-US" sz="4800" b="1" dirty="0" smtClean="0"/>
              <a:t>+</a:t>
            </a:r>
            <a:endParaRPr lang="en-US" b="1" dirty="0"/>
          </a:p>
        </p:txBody>
      </p:sp>
      <p:sp>
        <p:nvSpPr>
          <p:cNvPr id="7" name="TextBox 6"/>
          <p:cNvSpPr txBox="1"/>
          <p:nvPr/>
        </p:nvSpPr>
        <p:spPr>
          <a:xfrm>
            <a:off x="4953000" y="3429000"/>
            <a:ext cx="493890" cy="830997"/>
          </a:xfrm>
          <a:prstGeom prst="rect">
            <a:avLst/>
          </a:prstGeom>
          <a:noFill/>
        </p:spPr>
        <p:txBody>
          <a:bodyPr wrap="square" rtlCol="0">
            <a:spAutoFit/>
          </a:bodyPr>
          <a:lstStyle/>
          <a:p>
            <a:r>
              <a:rPr lang="en-US" sz="4800" b="1" dirty="0" smtClean="0"/>
              <a:t>=</a:t>
            </a:r>
            <a:endParaRPr lang="en-US" b="1" dirty="0"/>
          </a:p>
        </p:txBody>
      </p:sp>
      <p:pic>
        <p:nvPicPr>
          <p:cNvPr id="8" name="Picture 2"/>
          <p:cNvPicPr>
            <a:picLocks noChangeAspect="1" noChangeArrowheads="1"/>
          </p:cNvPicPr>
          <p:nvPr/>
        </p:nvPicPr>
        <p:blipFill>
          <a:blip r:embed="rId4" cstate="print"/>
          <a:srcRect/>
          <a:stretch>
            <a:fillRect/>
          </a:stretch>
        </p:blipFill>
        <p:spPr bwMode="auto">
          <a:xfrm>
            <a:off x="533400" y="2590800"/>
            <a:ext cx="2057400" cy="2534553"/>
          </a:xfrm>
          <a:prstGeom prst="rect">
            <a:avLst/>
          </a:prstGeom>
          <a:noFill/>
          <a:ln w="9525">
            <a:noFill/>
            <a:miter lim="800000"/>
            <a:headEnd/>
            <a:tailEnd/>
          </a:ln>
          <a:effectLst/>
        </p:spPr>
      </p:pic>
      <p:pic>
        <p:nvPicPr>
          <p:cNvPr id="6146" name="Picture 2"/>
          <p:cNvPicPr>
            <a:picLocks noChangeAspect="1" noChangeArrowheads="1"/>
          </p:cNvPicPr>
          <p:nvPr/>
        </p:nvPicPr>
        <p:blipFill>
          <a:blip r:embed="rId5" cstate="print"/>
          <a:srcRect/>
          <a:stretch>
            <a:fillRect/>
          </a:stretch>
        </p:blipFill>
        <p:spPr bwMode="auto">
          <a:xfrm>
            <a:off x="3200400" y="3629025"/>
            <a:ext cx="1790700" cy="561975"/>
          </a:xfrm>
          <a:prstGeom prst="rect">
            <a:avLst/>
          </a:prstGeom>
          <a:noFill/>
          <a:ln w="9525">
            <a:noFill/>
            <a:miter lim="800000"/>
            <a:headEnd/>
            <a:tailEnd/>
          </a:ln>
        </p:spPr>
      </p:pic>
    </p:spTree>
    <p:extLst>
      <p:ext uri="{BB962C8B-B14F-4D97-AF65-F5344CB8AC3E}">
        <p14:creationId xmlns:p14="http://schemas.microsoft.com/office/powerpoint/2010/main" val="42134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228600" y="76200"/>
            <a:ext cx="8305800" cy="1219200"/>
          </a:xfrm>
        </p:spPr>
        <p:txBody>
          <a:bodyPr>
            <a:normAutofit fontScale="90000"/>
          </a:bodyPr>
          <a:lstStyle/>
          <a:p>
            <a:pPr eaLnBrk="1" fontAlgn="auto" hangingPunct="1">
              <a:spcAft>
                <a:spcPts val="0"/>
              </a:spcAft>
              <a:defRPr/>
            </a:pPr>
            <a:r>
              <a:rPr lang="en-US" dirty="0" smtClean="0">
                <a:solidFill>
                  <a:schemeClr val="accent1">
                    <a:satMod val="150000"/>
                  </a:schemeClr>
                </a:solidFill>
                <a:ea typeface="宋体"/>
                <a:cs typeface="宋体"/>
              </a:rPr>
              <a:t>What we had done before </a:t>
            </a:r>
            <a:br>
              <a:rPr lang="en-US" dirty="0" smtClean="0">
                <a:solidFill>
                  <a:schemeClr val="accent1">
                    <a:satMod val="150000"/>
                  </a:schemeClr>
                </a:solidFill>
                <a:ea typeface="宋体"/>
                <a:cs typeface="宋体"/>
              </a:rPr>
            </a:br>
            <a:r>
              <a:rPr lang="en-US" dirty="0" smtClean="0">
                <a:solidFill>
                  <a:schemeClr val="accent1">
                    <a:satMod val="150000"/>
                  </a:schemeClr>
                </a:solidFill>
                <a:ea typeface="宋体"/>
                <a:cs typeface="宋体"/>
              </a:rPr>
              <a:t>(Acquisti and Gross 2009)</a:t>
            </a:r>
          </a:p>
        </p:txBody>
      </p:sp>
      <p:pic>
        <p:nvPicPr>
          <p:cNvPr id="4" name="Picture 2"/>
          <p:cNvPicPr>
            <a:picLocks noChangeAspect="1" noChangeArrowheads="1"/>
          </p:cNvPicPr>
          <p:nvPr/>
        </p:nvPicPr>
        <p:blipFill>
          <a:blip r:embed="rId3" cstate="print"/>
          <a:srcRect/>
          <a:stretch>
            <a:fillRect/>
          </a:stretch>
        </p:blipFill>
        <p:spPr bwMode="auto">
          <a:xfrm>
            <a:off x="3773311" y="2827877"/>
            <a:ext cx="2667000" cy="2010251"/>
          </a:xfrm>
          <a:prstGeom prst="rect">
            <a:avLst/>
          </a:prstGeom>
          <a:noFill/>
          <a:ln w="9525">
            <a:noFill/>
            <a:miter lim="800000"/>
            <a:headEnd/>
            <a:tailEnd/>
          </a:ln>
        </p:spPr>
      </p:pic>
      <p:pic>
        <p:nvPicPr>
          <p:cNvPr id="5" name="Picture 270"/>
          <p:cNvPicPr>
            <a:picLocks noChangeAspect="1" noChangeArrowheads="1"/>
          </p:cNvPicPr>
          <p:nvPr/>
        </p:nvPicPr>
        <p:blipFill>
          <a:blip r:embed="rId4" cstate="print"/>
          <a:srcRect l="30595" t="18918" r="8774" b="5438"/>
          <a:stretch>
            <a:fillRect/>
          </a:stretch>
        </p:blipFill>
        <p:spPr bwMode="auto">
          <a:xfrm>
            <a:off x="76200" y="2819400"/>
            <a:ext cx="2935111" cy="1981200"/>
          </a:xfrm>
          <a:prstGeom prst="rect">
            <a:avLst/>
          </a:prstGeom>
          <a:noFill/>
          <a:ln w="9525">
            <a:noFill/>
            <a:miter lim="800000"/>
            <a:headEnd/>
            <a:tailEnd/>
          </a:ln>
        </p:spPr>
      </p:pic>
      <p:sp>
        <p:nvSpPr>
          <p:cNvPr id="6" name="TextBox 5"/>
          <p:cNvSpPr txBox="1"/>
          <p:nvPr/>
        </p:nvSpPr>
        <p:spPr>
          <a:xfrm>
            <a:off x="3087511" y="3429000"/>
            <a:ext cx="533400" cy="830997"/>
          </a:xfrm>
          <a:prstGeom prst="rect">
            <a:avLst/>
          </a:prstGeom>
          <a:noFill/>
        </p:spPr>
        <p:txBody>
          <a:bodyPr wrap="square" rtlCol="0">
            <a:spAutoFit/>
          </a:bodyPr>
          <a:lstStyle/>
          <a:p>
            <a:r>
              <a:rPr lang="en-US" sz="4800" b="1" dirty="0" smtClean="0"/>
              <a:t>+</a:t>
            </a:r>
            <a:endParaRPr lang="en-US" b="1" dirty="0"/>
          </a:p>
        </p:txBody>
      </p:sp>
      <p:sp>
        <p:nvSpPr>
          <p:cNvPr id="7" name="TextBox 6"/>
          <p:cNvSpPr txBox="1"/>
          <p:nvPr/>
        </p:nvSpPr>
        <p:spPr>
          <a:xfrm>
            <a:off x="6516510" y="3429000"/>
            <a:ext cx="2398889" cy="830997"/>
          </a:xfrm>
          <a:prstGeom prst="rect">
            <a:avLst/>
          </a:prstGeom>
          <a:noFill/>
        </p:spPr>
        <p:txBody>
          <a:bodyPr wrap="square" rtlCol="0">
            <a:spAutoFit/>
          </a:bodyPr>
          <a:lstStyle/>
          <a:p>
            <a:r>
              <a:rPr lang="en-US" sz="4800" b="1" dirty="0" smtClean="0"/>
              <a:t>= SSN</a:t>
            </a:r>
            <a:endParaRPr lang="en-US" b="1" dirty="0"/>
          </a:p>
        </p:txBody>
      </p:sp>
    </p:spTree>
    <p:extLst>
      <p:ext uri="{BB962C8B-B14F-4D97-AF65-F5344CB8AC3E}">
        <p14:creationId xmlns:p14="http://schemas.microsoft.com/office/powerpoint/2010/main" val="39452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76200"/>
            <a:ext cx="8305800" cy="1219200"/>
          </a:xfrm>
        </p:spPr>
        <p:txBody>
          <a:bodyPr>
            <a:normAutofit/>
          </a:bodyPr>
          <a:lstStyle/>
          <a:p>
            <a:pPr eaLnBrk="1" fontAlgn="auto" hangingPunct="1">
              <a:spcAft>
                <a:spcPts val="0"/>
              </a:spcAft>
              <a:defRPr/>
            </a:pPr>
            <a:r>
              <a:rPr lang="en-US" dirty="0" smtClean="0">
                <a:solidFill>
                  <a:schemeClr val="accent1">
                    <a:satMod val="150000"/>
                  </a:schemeClr>
                </a:solidFill>
                <a:ea typeface="宋体"/>
                <a:cs typeface="宋体"/>
              </a:rPr>
              <a:t>Can you do 1+1?</a:t>
            </a:r>
          </a:p>
        </p:txBody>
      </p:sp>
      <p:pic>
        <p:nvPicPr>
          <p:cNvPr id="8" name="Picture 270"/>
          <p:cNvPicPr>
            <a:picLocks noChangeAspect="1" noChangeArrowheads="1"/>
          </p:cNvPicPr>
          <p:nvPr/>
        </p:nvPicPr>
        <p:blipFill>
          <a:blip r:embed="rId3" cstate="print"/>
          <a:srcRect l="30595" t="18918" r="8774" b="5438"/>
          <a:stretch>
            <a:fillRect/>
          </a:stretch>
        </p:blipFill>
        <p:spPr bwMode="auto">
          <a:xfrm>
            <a:off x="3276600" y="2819400"/>
            <a:ext cx="2935111" cy="1981200"/>
          </a:xfrm>
          <a:prstGeom prst="rect">
            <a:avLst/>
          </a:prstGeom>
          <a:noFill/>
          <a:ln w="9525">
            <a:noFill/>
            <a:miter lim="800000"/>
            <a:headEnd/>
            <a:tailEnd/>
          </a:ln>
        </p:spPr>
      </p:pic>
      <p:sp>
        <p:nvSpPr>
          <p:cNvPr id="9" name="TextBox 8"/>
          <p:cNvSpPr txBox="1"/>
          <p:nvPr/>
        </p:nvSpPr>
        <p:spPr>
          <a:xfrm>
            <a:off x="2667000" y="3429000"/>
            <a:ext cx="533400" cy="830997"/>
          </a:xfrm>
          <a:prstGeom prst="rect">
            <a:avLst/>
          </a:prstGeom>
          <a:noFill/>
        </p:spPr>
        <p:txBody>
          <a:bodyPr wrap="square" rtlCol="0">
            <a:spAutoFit/>
          </a:bodyPr>
          <a:lstStyle/>
          <a:p>
            <a:r>
              <a:rPr lang="en-US" sz="4800" b="1" dirty="0" smtClean="0"/>
              <a:t>+</a:t>
            </a:r>
            <a:endParaRPr lang="en-US" b="1" dirty="0"/>
          </a:p>
        </p:txBody>
      </p:sp>
      <p:sp>
        <p:nvSpPr>
          <p:cNvPr id="10" name="TextBox 9"/>
          <p:cNvSpPr txBox="1"/>
          <p:nvPr/>
        </p:nvSpPr>
        <p:spPr>
          <a:xfrm>
            <a:off x="6553200" y="3505200"/>
            <a:ext cx="2209800" cy="830997"/>
          </a:xfrm>
          <a:prstGeom prst="rect">
            <a:avLst/>
          </a:prstGeom>
          <a:noFill/>
        </p:spPr>
        <p:txBody>
          <a:bodyPr wrap="square" rtlCol="0">
            <a:spAutoFit/>
          </a:bodyPr>
          <a:lstStyle/>
          <a:p>
            <a:r>
              <a:rPr lang="en-US" sz="4800" b="1" dirty="0" smtClean="0"/>
              <a:t>= SSN</a:t>
            </a:r>
            <a:endParaRPr lang="en-US" b="1" dirty="0"/>
          </a:p>
        </p:txBody>
      </p:sp>
      <p:pic>
        <p:nvPicPr>
          <p:cNvPr id="11" name="Picture 2"/>
          <p:cNvPicPr>
            <a:picLocks noChangeAspect="1" noChangeArrowheads="1"/>
          </p:cNvPicPr>
          <p:nvPr/>
        </p:nvPicPr>
        <p:blipFill>
          <a:blip r:embed="rId4" cstate="print"/>
          <a:srcRect/>
          <a:stretch>
            <a:fillRect/>
          </a:stretch>
        </p:blipFill>
        <p:spPr bwMode="auto">
          <a:xfrm>
            <a:off x="533400" y="2590800"/>
            <a:ext cx="2057400" cy="2534553"/>
          </a:xfrm>
          <a:prstGeom prst="rect">
            <a:avLst/>
          </a:prstGeom>
          <a:noFill/>
          <a:ln w="9525">
            <a:noFill/>
            <a:miter lim="800000"/>
            <a:headEnd/>
            <a:tailEnd/>
          </a:ln>
          <a:effectLst/>
        </p:spPr>
      </p:pic>
      <p:sp>
        <p:nvSpPr>
          <p:cNvPr id="7" name="TextBox 6"/>
          <p:cNvSpPr txBox="1"/>
          <p:nvPr/>
        </p:nvSpPr>
        <p:spPr>
          <a:xfrm>
            <a:off x="1828800" y="5650468"/>
            <a:ext cx="5638800" cy="461665"/>
          </a:xfrm>
          <a:prstGeom prst="rect">
            <a:avLst/>
          </a:prstGeom>
          <a:noFill/>
        </p:spPr>
        <p:txBody>
          <a:bodyPr wrap="square" rtlCol="0">
            <a:spAutoFit/>
          </a:bodyPr>
          <a:lstStyle/>
          <a:p>
            <a:r>
              <a:rPr lang="en-US" sz="2400" i="1" dirty="0" smtClean="0"/>
              <a:t>I.e., predicting your SSN from your face</a:t>
            </a:r>
            <a:endParaRPr lang="en-US" sz="2400" i="1" dirty="0"/>
          </a:p>
        </p:txBody>
      </p:sp>
    </p:spTree>
    <p:extLst>
      <p:ext uri="{BB962C8B-B14F-4D97-AF65-F5344CB8AC3E}">
        <p14:creationId xmlns:p14="http://schemas.microsoft.com/office/powerpoint/2010/main" val="227910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body" sz="quarter" idx="10"/>
          </p:nvPr>
        </p:nvSpPr>
        <p:spPr>
          <a:xfrm>
            <a:off x="381000" y="1580578"/>
            <a:ext cx="8610600" cy="4744022"/>
          </a:xfrm>
        </p:spPr>
        <p:txBody>
          <a:bodyPr/>
          <a:lstStyle/>
          <a:p>
            <a:pPr>
              <a:lnSpc>
                <a:spcPct val="150000"/>
              </a:lnSpc>
            </a:pPr>
            <a:r>
              <a:rPr lang="en-US" sz="2400" dirty="0" smtClean="0"/>
              <a:t>Behavioral experiments suggest that “</a:t>
            </a:r>
            <a:r>
              <a:rPr lang="en-US" sz="2400" dirty="0"/>
              <a:t>c</a:t>
            </a:r>
            <a:r>
              <a:rPr lang="en-US" sz="2400" dirty="0" smtClean="0"/>
              <a:t>hoice &amp; notification” approach to privacy protection is not working</a:t>
            </a:r>
          </a:p>
          <a:p>
            <a:pPr>
              <a:lnSpc>
                <a:spcPct val="150000"/>
              </a:lnSpc>
            </a:pPr>
            <a:r>
              <a:rPr lang="en-US" sz="2400" dirty="0" smtClean="0"/>
              <a:t>Facebook profiles are (de facto) becoming (unregulated) Real IDs</a:t>
            </a:r>
          </a:p>
          <a:p>
            <a:pPr>
              <a:lnSpc>
                <a:spcPct val="150000"/>
              </a:lnSpc>
            </a:pPr>
            <a:r>
              <a:rPr lang="en-US" sz="2400" dirty="0" smtClean="0"/>
              <a:t>Biggest future privacy threats may come from augmented reality apps</a:t>
            </a:r>
            <a:br>
              <a:rPr lang="en-US" sz="2400" dirty="0" smtClean="0"/>
            </a:br>
            <a:endParaRPr lang="en-US" sz="2400" dirty="0" smtClean="0"/>
          </a:p>
          <a:p>
            <a:pPr>
              <a:lnSpc>
                <a:spcPct val="150000"/>
              </a:lnSpc>
            </a:pPr>
            <a:r>
              <a:rPr lang="en-US" sz="2400" i="1" dirty="0"/>
              <a:t>What </a:t>
            </a:r>
            <a:r>
              <a:rPr lang="en-US" sz="2400" i="1" dirty="0" smtClean="0"/>
              <a:t>will </a:t>
            </a:r>
            <a:r>
              <a:rPr lang="en-US" sz="2400" b="1" i="1" dirty="0" smtClean="0"/>
              <a:t>control</a:t>
            </a:r>
            <a:r>
              <a:rPr lang="en-US" sz="2400" i="1" dirty="0" smtClean="0"/>
              <a:t> </a:t>
            </a:r>
            <a:r>
              <a:rPr lang="en-US" sz="2400" i="1" dirty="0"/>
              <a:t>mean in an augmented reality world?</a:t>
            </a:r>
          </a:p>
          <a:p>
            <a:pPr>
              <a:lnSpc>
                <a:spcPct val="150000"/>
              </a:lnSpc>
            </a:pPr>
            <a:r>
              <a:rPr lang="en-US" sz="2400" i="1" dirty="0" smtClean="0"/>
              <a:t>What will </a:t>
            </a:r>
            <a:r>
              <a:rPr lang="en-US" sz="2400" b="1" i="1" dirty="0" smtClean="0"/>
              <a:t>privacy</a:t>
            </a:r>
            <a:r>
              <a:rPr lang="en-US" sz="2400" i="1" dirty="0" smtClean="0"/>
              <a:t> mean in an augmented reality world?</a:t>
            </a:r>
          </a:p>
        </p:txBody>
      </p:sp>
    </p:spTree>
    <p:extLst>
      <p:ext uri="{BB962C8B-B14F-4D97-AF65-F5344CB8AC3E}">
        <p14:creationId xmlns:p14="http://schemas.microsoft.com/office/powerpoint/2010/main" val="354943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fade">
                                      <p:cBhvr>
                                        <p:cTn id="7" dur="500"/>
                                        <p:tgtEl>
                                          <p:spTgt spid="64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fade">
                                      <p:cBhvr>
                                        <p:cTn id="12" dur="500"/>
                                        <p:tgtEl>
                                          <p:spTgt spid="64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fade">
                                      <p:cBhvr>
                                        <p:cTn id="17" dur="500"/>
                                        <p:tgtEl>
                                          <p:spTgt spid="645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515">
                                            <p:txEl>
                                              <p:pRg st="4" end="4"/>
                                            </p:txEl>
                                          </p:spTgt>
                                        </p:tgtEl>
                                        <p:attrNameLst>
                                          <p:attrName>style.visibility</p:attrName>
                                        </p:attrNameLst>
                                      </p:cBhvr>
                                      <p:to>
                                        <p:strVal val="visible"/>
                                      </p:to>
                                    </p:set>
                                    <p:animEffect transition="in" filter="fade">
                                      <p:cBhvr>
                                        <p:cTn id="22" dur="500"/>
                                        <p:tgtEl>
                                          <p:spTgt spid="64515">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Effect transition="in" filter="fade">
                                      <p:cBhvr>
                                        <p:cTn id="25"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idx="4294967295"/>
          </p:nvPr>
        </p:nvSpPr>
        <p:spPr>
          <a:xfrm>
            <a:off x="533400" y="76200"/>
            <a:ext cx="8305800" cy="1219200"/>
          </a:xfrm>
        </p:spPr>
        <p:txBody>
          <a:bodyPr/>
          <a:lstStyle/>
          <a:p>
            <a:pPr eaLnBrk="1" fontAlgn="auto" hangingPunct="1">
              <a:spcAft>
                <a:spcPts val="0"/>
              </a:spcAft>
              <a:defRPr/>
            </a:pPr>
            <a:r>
              <a:rPr lang="en-US" dirty="0" smtClean="0">
                <a:solidFill>
                  <a:schemeClr val="accent1">
                    <a:satMod val="150000"/>
                  </a:schemeClr>
                </a:solidFill>
                <a:ea typeface="宋体"/>
                <a:cs typeface="宋体"/>
              </a:rPr>
              <a:t>For more info</a:t>
            </a:r>
          </a:p>
        </p:txBody>
      </p:sp>
      <p:sp>
        <p:nvSpPr>
          <p:cNvPr id="64515" name="Rectangle 2"/>
          <p:cNvSpPr>
            <a:spLocks noGrp="1" noChangeArrowheads="1"/>
          </p:cNvSpPr>
          <p:nvPr>
            <p:ph idx="4294967295"/>
          </p:nvPr>
        </p:nvSpPr>
        <p:spPr>
          <a:xfrm>
            <a:off x="304800" y="1676400"/>
            <a:ext cx="8610600" cy="4449763"/>
          </a:xfrm>
        </p:spPr>
        <p:txBody>
          <a:bodyPr/>
          <a:lstStyle/>
          <a:p>
            <a:pPr eaLnBrk="1" hangingPunct="1">
              <a:lnSpc>
                <a:spcPct val="150000"/>
              </a:lnSpc>
            </a:pPr>
            <a:r>
              <a:rPr lang="en-US" sz="2600" dirty="0" smtClean="0"/>
              <a:t>Google: </a:t>
            </a:r>
            <a:r>
              <a:rPr lang="en-US" sz="2600" dirty="0" smtClean="0">
                <a:solidFill>
                  <a:schemeClr val="hlink"/>
                </a:solidFill>
              </a:rPr>
              <a:t>economics privacy</a:t>
            </a:r>
          </a:p>
          <a:p>
            <a:pPr eaLnBrk="1" hangingPunct="1">
              <a:lnSpc>
                <a:spcPct val="150000"/>
              </a:lnSpc>
            </a:pPr>
            <a:r>
              <a:rPr lang="en-US" sz="2600" dirty="0" smtClean="0"/>
              <a:t>Visit: </a:t>
            </a:r>
            <a:r>
              <a:rPr lang="en-US" sz="2600" dirty="0" smtClean="0">
                <a:hlinkClick r:id="rId3"/>
              </a:rPr>
              <a:t>http://www.heinz.cmu.edu/~acquisti/economics-privacy.htm</a:t>
            </a:r>
            <a:r>
              <a:rPr lang="en-US" sz="2600" dirty="0" smtClean="0"/>
              <a:t> </a:t>
            </a:r>
          </a:p>
          <a:p>
            <a:pPr eaLnBrk="1" hangingPunct="1">
              <a:lnSpc>
                <a:spcPct val="150000"/>
              </a:lnSpc>
            </a:pPr>
            <a:r>
              <a:rPr lang="en-US" sz="2600" dirty="0" smtClean="0"/>
              <a:t>Email: </a:t>
            </a:r>
            <a:r>
              <a:rPr lang="en-US" sz="2600" dirty="0" smtClean="0">
                <a:hlinkClick r:id="rId4"/>
              </a:rPr>
              <a:t>acquisti@andrew.cmu.edu</a:t>
            </a:r>
            <a:endParaRPr lang="en-US" sz="26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en-US" dirty="0" smtClean="0"/>
              <a:t>Background</a:t>
            </a:r>
          </a:p>
        </p:txBody>
      </p:sp>
      <p:sp>
        <p:nvSpPr>
          <p:cNvPr id="10243" name="Content Placeholder 4"/>
          <p:cNvSpPr>
            <a:spLocks noGrp="1"/>
          </p:cNvSpPr>
          <p:nvPr>
            <p:ph idx="4294967295"/>
          </p:nvPr>
        </p:nvSpPr>
        <p:spPr>
          <a:xfrm>
            <a:off x="457200" y="1524000"/>
            <a:ext cx="8229600" cy="4625975"/>
          </a:xfrm>
        </p:spPr>
        <p:txBody>
          <a:bodyPr/>
          <a:lstStyle/>
          <a:p>
            <a:pPr marL="609600" indent="-493713">
              <a:lnSpc>
                <a:spcPct val="130000"/>
              </a:lnSpc>
              <a:spcBef>
                <a:spcPct val="20000"/>
              </a:spcBef>
            </a:pPr>
            <a:r>
              <a:rPr lang="en-US" sz="2400" dirty="0" smtClean="0"/>
              <a:t>From the economics of privacy…</a:t>
            </a:r>
          </a:p>
          <a:p>
            <a:pPr marL="858838" lvl="1" indent="-609600">
              <a:lnSpc>
                <a:spcPct val="130000"/>
              </a:lnSpc>
            </a:pPr>
            <a:r>
              <a:rPr lang="en-US" sz="2000" i="1" dirty="0" smtClean="0">
                <a:latin typeface="Corbel" pitchFamily="34" charset="0"/>
              </a:rPr>
              <a:t>Protection and revelation of personal data flows involve </a:t>
            </a:r>
            <a:r>
              <a:rPr lang="en-US" sz="2000" b="1" i="1" dirty="0" smtClean="0">
                <a:latin typeface="Corbel" pitchFamily="34" charset="0"/>
              </a:rPr>
              <a:t>tangible and intangible </a:t>
            </a:r>
            <a:r>
              <a:rPr lang="en-US" sz="2000" i="1" dirty="0" smtClean="0">
                <a:latin typeface="Corbel" pitchFamily="34" charset="0"/>
              </a:rPr>
              <a:t>trade-offs for the </a:t>
            </a:r>
            <a:r>
              <a:rPr lang="en-US" sz="2000" b="1" i="1" dirty="0" smtClean="0">
                <a:latin typeface="Corbel" pitchFamily="34" charset="0"/>
              </a:rPr>
              <a:t>data subject</a:t>
            </a:r>
            <a:r>
              <a:rPr lang="en-US" sz="2000" i="1" dirty="0" smtClean="0">
                <a:latin typeface="Corbel" pitchFamily="34" charset="0"/>
              </a:rPr>
              <a:t> as well as the potential </a:t>
            </a:r>
            <a:r>
              <a:rPr lang="en-US" sz="2000" b="1" i="1" dirty="0" smtClean="0">
                <a:latin typeface="Corbel" pitchFamily="34" charset="0"/>
              </a:rPr>
              <a:t>data holder</a:t>
            </a:r>
          </a:p>
          <a:p>
            <a:pPr marL="1020763" lvl="1" indent="-609600">
              <a:lnSpc>
                <a:spcPct val="130000"/>
              </a:lnSpc>
              <a:buNone/>
            </a:pPr>
            <a:endParaRPr lang="en-US" sz="2000" dirty="0" smtClean="0"/>
          </a:p>
          <a:p>
            <a:pPr marL="609600" indent="-493713">
              <a:lnSpc>
                <a:spcPct val="130000"/>
              </a:lnSpc>
              <a:spcBef>
                <a:spcPct val="20000"/>
              </a:spcBef>
            </a:pPr>
            <a:r>
              <a:rPr lang="en-US" sz="2400" dirty="0" smtClean="0"/>
              <a:t>… to the behavioral economics of privacy</a:t>
            </a:r>
          </a:p>
          <a:p>
            <a:pPr marL="901700" lvl="1" indent="-493713">
              <a:lnSpc>
                <a:spcPct val="130000"/>
              </a:lnSpc>
            </a:pPr>
            <a:r>
              <a:rPr lang="en-US" sz="2000" dirty="0" smtClean="0"/>
              <a:t>Incomplete information</a:t>
            </a:r>
          </a:p>
          <a:p>
            <a:pPr marL="901700" lvl="1" indent="-493713">
              <a:lnSpc>
                <a:spcPct val="130000"/>
              </a:lnSpc>
            </a:pPr>
            <a:r>
              <a:rPr lang="en-US" sz="2000" dirty="0" smtClean="0"/>
              <a:t>Bounded rationality</a:t>
            </a:r>
          </a:p>
          <a:p>
            <a:pPr marL="901700" lvl="1" indent="-493713">
              <a:lnSpc>
                <a:spcPct val="130000"/>
              </a:lnSpc>
            </a:pPr>
            <a:r>
              <a:rPr lang="en-US" sz="2000" dirty="0" smtClean="0"/>
              <a:t>Cognitive/behavioral biases</a:t>
            </a:r>
          </a:p>
          <a:p>
            <a:pPr marL="901700" lvl="1" indent="-493713">
              <a:lnSpc>
                <a:spcPct val="130000"/>
              </a:lnSpc>
            </a:pPr>
            <a:endParaRPr lang="en-US" sz="2000" dirty="0"/>
          </a:p>
          <a:p>
            <a:pPr marL="609600" indent="-493713">
              <a:lnSpc>
                <a:spcPct val="130000"/>
              </a:lnSpc>
            </a:pPr>
            <a:r>
              <a:rPr lang="en-US" sz="2400" dirty="0" smtClean="0"/>
              <a:t>… to online social networks</a:t>
            </a:r>
          </a:p>
          <a:p>
            <a:pPr marL="901700" lvl="1" indent="-493713">
              <a:lnSpc>
                <a:spcPct val="130000"/>
              </a:lnSpc>
            </a:pPr>
            <a:endParaRPr lang="en-US" sz="2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4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en-US" dirty="0" smtClean="0"/>
              <a:t>Background</a:t>
            </a:r>
          </a:p>
        </p:txBody>
      </p:sp>
      <p:sp>
        <p:nvSpPr>
          <p:cNvPr id="10243" name="Content Placeholder 4"/>
          <p:cNvSpPr>
            <a:spLocks noGrp="1"/>
          </p:cNvSpPr>
          <p:nvPr>
            <p:ph idx="4294967295"/>
          </p:nvPr>
        </p:nvSpPr>
        <p:spPr>
          <a:xfrm>
            <a:off x="457200" y="1524000"/>
            <a:ext cx="8229600" cy="4625975"/>
          </a:xfrm>
        </p:spPr>
        <p:txBody>
          <a:bodyPr/>
          <a:lstStyle/>
          <a:p>
            <a:pPr marL="609600" indent="-493713">
              <a:lnSpc>
                <a:spcPct val="130000"/>
              </a:lnSpc>
              <a:spcBef>
                <a:spcPct val="20000"/>
              </a:spcBef>
            </a:pPr>
            <a:r>
              <a:rPr lang="en-US" sz="2400" dirty="0" smtClean="0"/>
              <a:t>From the economics of privacy…</a:t>
            </a:r>
          </a:p>
          <a:p>
            <a:pPr marL="858838" lvl="1" indent="-609600">
              <a:lnSpc>
                <a:spcPct val="130000"/>
              </a:lnSpc>
            </a:pPr>
            <a:r>
              <a:rPr lang="en-US" sz="2000" i="1" dirty="0" smtClean="0">
                <a:latin typeface="Corbel" pitchFamily="34" charset="0"/>
              </a:rPr>
              <a:t>Protection and revelation of personal data flows involve </a:t>
            </a:r>
            <a:r>
              <a:rPr lang="en-US" sz="2000" b="1" i="1" dirty="0" smtClean="0">
                <a:latin typeface="Corbel" pitchFamily="34" charset="0"/>
              </a:rPr>
              <a:t>tangible and intangible </a:t>
            </a:r>
            <a:r>
              <a:rPr lang="en-US" sz="2000" i="1" dirty="0" smtClean="0">
                <a:latin typeface="Corbel" pitchFamily="34" charset="0"/>
              </a:rPr>
              <a:t>trade-offs for the </a:t>
            </a:r>
            <a:r>
              <a:rPr lang="en-US" sz="2000" b="1" i="1" dirty="0" smtClean="0">
                <a:latin typeface="Corbel" pitchFamily="34" charset="0"/>
              </a:rPr>
              <a:t>data subject</a:t>
            </a:r>
            <a:r>
              <a:rPr lang="en-US" sz="2000" i="1" dirty="0" smtClean="0">
                <a:latin typeface="Corbel" pitchFamily="34" charset="0"/>
              </a:rPr>
              <a:t> as well as the potential </a:t>
            </a:r>
            <a:r>
              <a:rPr lang="en-US" sz="2000" b="1" i="1" dirty="0" smtClean="0">
                <a:latin typeface="Corbel" pitchFamily="34" charset="0"/>
              </a:rPr>
              <a:t>data holder</a:t>
            </a:r>
          </a:p>
          <a:p>
            <a:pPr marL="1020763" lvl="1" indent="-609600">
              <a:lnSpc>
                <a:spcPct val="130000"/>
              </a:lnSpc>
              <a:buNone/>
            </a:pPr>
            <a:endParaRPr lang="en-US" sz="2000" dirty="0" smtClean="0"/>
          </a:p>
          <a:p>
            <a:pPr marL="609600" indent="-493713">
              <a:lnSpc>
                <a:spcPct val="130000"/>
              </a:lnSpc>
              <a:spcBef>
                <a:spcPct val="20000"/>
              </a:spcBef>
            </a:pPr>
            <a:r>
              <a:rPr lang="en-US" sz="2400" dirty="0" smtClean="0"/>
              <a:t>… </a:t>
            </a:r>
            <a:r>
              <a:rPr lang="en-US" sz="2400" b="1" dirty="0" smtClean="0"/>
              <a:t>to the behavioral economics of privacy</a:t>
            </a:r>
          </a:p>
          <a:p>
            <a:pPr marL="901700" lvl="1" indent="-493713">
              <a:lnSpc>
                <a:spcPct val="130000"/>
              </a:lnSpc>
            </a:pPr>
            <a:r>
              <a:rPr lang="en-US" sz="2000" b="1" dirty="0" smtClean="0"/>
              <a:t>Incomplete information</a:t>
            </a:r>
          </a:p>
          <a:p>
            <a:pPr marL="901700" lvl="1" indent="-493713">
              <a:lnSpc>
                <a:spcPct val="130000"/>
              </a:lnSpc>
            </a:pPr>
            <a:r>
              <a:rPr lang="en-US" sz="2000" b="1" dirty="0" smtClean="0"/>
              <a:t>Bounded rationality</a:t>
            </a:r>
          </a:p>
          <a:p>
            <a:pPr marL="901700" lvl="1" indent="-493713">
              <a:lnSpc>
                <a:spcPct val="130000"/>
              </a:lnSpc>
            </a:pPr>
            <a:r>
              <a:rPr lang="en-US" sz="2000" b="1" dirty="0" smtClean="0"/>
              <a:t>Cognitive/behavioral biases</a:t>
            </a:r>
          </a:p>
          <a:p>
            <a:pPr marL="901700" lvl="1" indent="-493713">
              <a:lnSpc>
                <a:spcPct val="130000"/>
              </a:lnSpc>
            </a:pPr>
            <a:endParaRPr lang="en-US" sz="2000" dirty="0"/>
          </a:p>
          <a:p>
            <a:pPr marL="609600" indent="-493713">
              <a:lnSpc>
                <a:spcPct val="130000"/>
              </a:lnSpc>
            </a:pPr>
            <a:r>
              <a:rPr lang="en-US" sz="2400" dirty="0" smtClean="0"/>
              <a:t>… to online social networks</a:t>
            </a:r>
          </a:p>
          <a:p>
            <a:pPr marL="901700" lvl="1" indent="-493713">
              <a:lnSpc>
                <a:spcPct val="130000"/>
              </a:lnSpc>
            </a:pPr>
            <a:endParaRPr lang="en-US" sz="2000" dirty="0" smtClean="0"/>
          </a:p>
        </p:txBody>
      </p:sp>
    </p:spTree>
    <p:extLst>
      <p:ext uri="{BB962C8B-B14F-4D97-AF65-F5344CB8AC3E}">
        <p14:creationId xmlns:p14="http://schemas.microsoft.com/office/powerpoint/2010/main" val="6264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8" name="Rectangle 4"/>
          <p:cNvSpPr>
            <a:spLocks noGrp="1"/>
          </p:cNvSpPr>
          <p:nvPr>
            <p:ph type="title"/>
          </p:nvPr>
        </p:nvSpPr>
        <p:spPr bwMode="auto">
          <a:xfrm>
            <a:off x="457200" y="152400"/>
            <a:ext cx="8229600" cy="1250950"/>
          </a:xfrm>
        </p:spPr>
        <p:txBody>
          <a:bodyPr wrap="square" tIns="45720" bIns="45720" numCol="1" anchorCtr="0" compatLnSpc="1">
            <a:prstTxWarp prst="textNoShape">
              <a:avLst/>
            </a:prstTxWarp>
          </a:bodyPr>
          <a:lstStyle/>
          <a:p>
            <a:pPr eaLnBrk="1" hangingPunct="1">
              <a:defRPr/>
            </a:pPr>
            <a:r>
              <a:rPr lang="en-US" dirty="0" smtClean="0"/>
              <a:t>Background</a:t>
            </a:r>
          </a:p>
        </p:txBody>
      </p:sp>
      <p:sp>
        <p:nvSpPr>
          <p:cNvPr id="10243" name="Content Placeholder 4"/>
          <p:cNvSpPr>
            <a:spLocks noGrp="1"/>
          </p:cNvSpPr>
          <p:nvPr>
            <p:ph idx="4294967295"/>
          </p:nvPr>
        </p:nvSpPr>
        <p:spPr>
          <a:xfrm>
            <a:off x="457200" y="1524000"/>
            <a:ext cx="8229600" cy="4625975"/>
          </a:xfrm>
        </p:spPr>
        <p:txBody>
          <a:bodyPr/>
          <a:lstStyle/>
          <a:p>
            <a:pPr marL="609600" indent="-493713">
              <a:lnSpc>
                <a:spcPct val="130000"/>
              </a:lnSpc>
              <a:spcBef>
                <a:spcPct val="20000"/>
              </a:spcBef>
            </a:pPr>
            <a:r>
              <a:rPr lang="en-US" sz="2400" dirty="0" smtClean="0"/>
              <a:t>From the economics of privacy…</a:t>
            </a:r>
          </a:p>
          <a:p>
            <a:pPr marL="858838" lvl="1" indent="-609600">
              <a:lnSpc>
                <a:spcPct val="130000"/>
              </a:lnSpc>
            </a:pPr>
            <a:r>
              <a:rPr lang="en-US" sz="2000" i="1" dirty="0" smtClean="0">
                <a:latin typeface="Corbel" pitchFamily="34" charset="0"/>
              </a:rPr>
              <a:t>Protection and revelation of personal data flows involve </a:t>
            </a:r>
            <a:r>
              <a:rPr lang="en-US" sz="2000" b="1" i="1" dirty="0" smtClean="0">
                <a:latin typeface="Corbel" pitchFamily="34" charset="0"/>
              </a:rPr>
              <a:t>tangible and intangible </a:t>
            </a:r>
            <a:r>
              <a:rPr lang="en-US" sz="2000" i="1" dirty="0" smtClean="0">
                <a:latin typeface="Corbel" pitchFamily="34" charset="0"/>
              </a:rPr>
              <a:t>trade-offs for the </a:t>
            </a:r>
            <a:r>
              <a:rPr lang="en-US" sz="2000" b="1" i="1" dirty="0" smtClean="0">
                <a:latin typeface="Corbel" pitchFamily="34" charset="0"/>
              </a:rPr>
              <a:t>data subject</a:t>
            </a:r>
            <a:r>
              <a:rPr lang="en-US" sz="2000" i="1" dirty="0" smtClean="0">
                <a:latin typeface="Corbel" pitchFamily="34" charset="0"/>
              </a:rPr>
              <a:t> as well as the potential </a:t>
            </a:r>
            <a:r>
              <a:rPr lang="en-US" sz="2000" b="1" i="1" dirty="0" smtClean="0">
                <a:latin typeface="Corbel" pitchFamily="34" charset="0"/>
              </a:rPr>
              <a:t>data holder</a:t>
            </a:r>
          </a:p>
          <a:p>
            <a:pPr marL="1020763" lvl="1" indent="-609600">
              <a:lnSpc>
                <a:spcPct val="130000"/>
              </a:lnSpc>
              <a:buNone/>
            </a:pPr>
            <a:endParaRPr lang="en-US" sz="2000" dirty="0" smtClean="0"/>
          </a:p>
          <a:p>
            <a:pPr marL="609600" indent="-493713">
              <a:lnSpc>
                <a:spcPct val="130000"/>
              </a:lnSpc>
              <a:spcBef>
                <a:spcPct val="20000"/>
              </a:spcBef>
            </a:pPr>
            <a:r>
              <a:rPr lang="en-US" sz="2400" dirty="0" smtClean="0"/>
              <a:t>… </a:t>
            </a:r>
            <a:r>
              <a:rPr lang="en-US" sz="2400" b="1" dirty="0" smtClean="0"/>
              <a:t>to the behavioral economics of privacy</a:t>
            </a:r>
          </a:p>
          <a:p>
            <a:pPr marL="901700" lvl="1" indent="-493713">
              <a:lnSpc>
                <a:spcPct val="130000"/>
              </a:lnSpc>
            </a:pPr>
            <a:r>
              <a:rPr lang="en-US" sz="2000" b="1" dirty="0" smtClean="0"/>
              <a:t>Incomplete information</a:t>
            </a:r>
          </a:p>
          <a:p>
            <a:pPr marL="901700" lvl="1" indent="-493713">
              <a:lnSpc>
                <a:spcPct val="130000"/>
              </a:lnSpc>
            </a:pPr>
            <a:r>
              <a:rPr lang="en-US" sz="2000" b="1" dirty="0" smtClean="0"/>
              <a:t>Bounded rationality</a:t>
            </a:r>
          </a:p>
          <a:p>
            <a:pPr marL="901700" lvl="1" indent="-493713">
              <a:lnSpc>
                <a:spcPct val="130000"/>
              </a:lnSpc>
            </a:pPr>
            <a:r>
              <a:rPr lang="en-US" sz="2000" b="1" dirty="0" smtClean="0"/>
              <a:t>Cognitive/behavioral biases</a:t>
            </a:r>
          </a:p>
          <a:p>
            <a:pPr marL="901700" lvl="1" indent="-493713">
              <a:lnSpc>
                <a:spcPct val="130000"/>
              </a:lnSpc>
            </a:pPr>
            <a:endParaRPr lang="en-US" sz="2000" dirty="0"/>
          </a:p>
          <a:p>
            <a:pPr marL="609600" indent="-493713">
              <a:lnSpc>
                <a:spcPct val="130000"/>
              </a:lnSpc>
            </a:pPr>
            <a:r>
              <a:rPr lang="en-US" sz="2400" b="1" dirty="0" smtClean="0"/>
              <a:t>… to online social networks</a:t>
            </a:r>
          </a:p>
          <a:p>
            <a:pPr marL="901700" lvl="1" indent="-493713">
              <a:lnSpc>
                <a:spcPct val="130000"/>
              </a:lnSpc>
            </a:pPr>
            <a:endParaRPr lang="en-US" sz="2000" dirty="0" smtClean="0"/>
          </a:p>
        </p:txBody>
      </p:sp>
    </p:spTree>
    <p:extLst>
      <p:ext uri="{BB962C8B-B14F-4D97-AF65-F5344CB8AC3E}">
        <p14:creationId xmlns:p14="http://schemas.microsoft.com/office/powerpoint/2010/main" val="355712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5" name="Rectangle 3"/>
          <p:cNvSpPr>
            <a:spLocks noChangeArrowheads="1"/>
          </p:cNvSpPr>
          <p:nvPr/>
        </p:nvSpPr>
        <p:spPr bwMode="auto">
          <a:xfrm>
            <a:off x="0" y="1447800"/>
            <a:ext cx="9144000" cy="5410200"/>
          </a:xfrm>
          <a:prstGeom prst="rect">
            <a:avLst/>
          </a:prstGeom>
          <a:noFill/>
          <a:ln w="9525">
            <a:noFill/>
            <a:miter lim="800000"/>
            <a:headEnd/>
            <a:tailEnd/>
          </a:ln>
        </p:spPr>
        <p:txBody>
          <a:bodyPr/>
          <a:lstStyle/>
          <a:p>
            <a:pPr marL="514350" indent="-514350">
              <a:lnSpc>
                <a:spcPct val="150000"/>
              </a:lnSpc>
              <a:spcBef>
                <a:spcPct val="20000"/>
              </a:spcBef>
              <a:buClr>
                <a:schemeClr val="accent1"/>
              </a:buClr>
              <a:buFont typeface="Wingdings" pitchFamily="2" charset="2"/>
              <a:buChar char="§"/>
              <a:defRPr/>
            </a:pPr>
            <a:r>
              <a:rPr lang="en-US" sz="2400" dirty="0" smtClean="0">
                <a:latin typeface="Corbel" pitchFamily="34" charset="0"/>
              </a:rPr>
              <a:t>Controlled, randomized experiments (in the lab, in the field, survey-based, non survey-based, …)</a:t>
            </a:r>
          </a:p>
          <a:p>
            <a:pPr marL="514350" indent="-514350">
              <a:lnSpc>
                <a:spcPct val="150000"/>
              </a:lnSpc>
              <a:spcBef>
                <a:spcPct val="20000"/>
              </a:spcBef>
              <a:buClr>
                <a:schemeClr val="accent1"/>
              </a:buClr>
              <a:buFont typeface="Wingdings" pitchFamily="2" charset="2"/>
              <a:buChar char="§"/>
              <a:defRPr/>
            </a:pPr>
            <a:r>
              <a:rPr lang="en-US" sz="2400" dirty="0" smtClean="0">
                <a:latin typeface="Corbel" pitchFamily="34" charset="0"/>
              </a:rPr>
              <a:t>Dependent variable(s) correlated with (heterogeneous, and otherwise latent and therefore unobservable) privacy concerns</a:t>
            </a:r>
          </a:p>
          <a:p>
            <a:pPr marL="971550" lvl="1" indent="-514350">
              <a:lnSpc>
                <a:spcPct val="150000"/>
              </a:lnSpc>
              <a:spcBef>
                <a:spcPct val="20000"/>
              </a:spcBef>
              <a:buClr>
                <a:schemeClr val="accent2"/>
              </a:buClr>
              <a:buFont typeface="Wingdings" pitchFamily="2" charset="2"/>
              <a:buChar char="§"/>
              <a:defRPr/>
            </a:pPr>
            <a:r>
              <a:rPr lang="en-US" sz="2000" dirty="0" smtClean="0">
                <a:latin typeface="Corbel" pitchFamily="34" charset="0"/>
              </a:rPr>
              <a:t>Actual behavior or Survey responses (self-disclosures)</a:t>
            </a:r>
          </a:p>
          <a:p>
            <a:pPr marL="971550" lvl="1" indent="-514350">
              <a:lnSpc>
                <a:spcPct val="150000"/>
              </a:lnSpc>
              <a:spcBef>
                <a:spcPct val="20000"/>
              </a:spcBef>
              <a:buClr>
                <a:schemeClr val="accent2"/>
              </a:buClr>
              <a:buFont typeface="Wingdings" pitchFamily="2" charset="2"/>
              <a:buChar char="§"/>
              <a:defRPr/>
            </a:pPr>
            <a:r>
              <a:rPr lang="en-US" sz="2000" dirty="0" smtClean="0">
                <a:latin typeface="Corbel" pitchFamily="34" charset="0"/>
              </a:rPr>
              <a:t>Validation studies or Comparative studies</a:t>
            </a:r>
          </a:p>
        </p:txBody>
      </p:sp>
      <p:sp>
        <p:nvSpPr>
          <p:cNvPr id="551939" name="Rectangle 3"/>
          <p:cNvSpPr>
            <a:spLocks noGrp="1"/>
          </p:cNvSpPr>
          <p:nvPr>
            <p:ph type="title"/>
          </p:nvPr>
        </p:nvSpPr>
        <p:spPr bwMode="auto">
          <a:xfrm>
            <a:off x="457200" y="152400"/>
            <a:ext cx="8229600" cy="1250950"/>
          </a:xfrm>
        </p:spPr>
        <p:txBody>
          <a:bodyPr wrap="square" tIns="45720" bIns="45720" numCol="1" anchorCtr="0" compatLnSpc="1">
            <a:prstTxWarp prst="textNoShape">
              <a:avLst/>
            </a:prstTxWarp>
            <a:normAutofit/>
          </a:bodyPr>
          <a:lstStyle/>
          <a:p>
            <a:pPr eaLnBrk="1" hangingPunct="1">
              <a:defRPr/>
            </a:pPr>
            <a:r>
              <a:rPr lang="en-US" dirty="0" smtClean="0"/>
              <a:t>Our methodological approach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4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0419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4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1871</Words>
  <Application>Microsoft Office PowerPoint</Application>
  <PresentationFormat>On-screen Show (4:3)</PresentationFormat>
  <Paragraphs>366</Paragraphs>
  <Slides>55</Slides>
  <Notes>55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5" baseType="lpstr">
      <vt:lpstr>宋体</vt:lpstr>
      <vt:lpstr>Arial</vt:lpstr>
      <vt:lpstr>Calibri</vt:lpstr>
      <vt:lpstr>Corbel</vt:lpstr>
      <vt:lpstr>Times New Roman</vt:lpstr>
      <vt:lpstr>Wingdings</vt:lpstr>
      <vt:lpstr>Wingdings 2</vt:lpstr>
      <vt:lpstr>Wingdings 3</vt:lpstr>
      <vt:lpstr>Module</vt:lpstr>
      <vt:lpstr>Worksheet</vt:lpstr>
      <vt:lpstr>PowerPoint Presentation</vt:lpstr>
      <vt:lpstr>PowerPoint Presentation</vt:lpstr>
      <vt:lpstr>Background</vt:lpstr>
      <vt:lpstr>Do data breach disclosure laws reduce identity theft?</vt:lpstr>
      <vt:lpstr>PowerPoint Presentation</vt:lpstr>
      <vt:lpstr>Background</vt:lpstr>
      <vt:lpstr>Background</vt:lpstr>
      <vt:lpstr>Background</vt:lpstr>
      <vt:lpstr>Our methodological approach</vt:lpstr>
      <vt:lpstr>Three studies</vt:lpstr>
      <vt:lpstr>Three studies</vt:lpstr>
      <vt:lpstr>The inconsistency of privacy valuations</vt:lpstr>
      <vt:lpstr>Experimental design</vt:lpstr>
      <vt:lpstr>WTP vs. WTA: Results</vt:lpstr>
      <vt:lpstr>Implications</vt:lpstr>
      <vt:lpstr>Three studies</vt:lpstr>
      <vt:lpstr>PowerPoint Presentation</vt:lpstr>
      <vt:lpstr>PowerPoint Presentation</vt:lpstr>
      <vt:lpstr>PowerPoint Presentation</vt:lpstr>
      <vt:lpstr>PowerPoint Presentation</vt:lpstr>
      <vt:lpstr>PowerPoint Presentation</vt:lpstr>
      <vt:lpstr>Three survey-based randomized experiments</vt:lpstr>
      <vt:lpstr>Three survey-based randomized experiments</vt:lpstr>
      <vt:lpstr>Experiment 3</vt:lpstr>
      <vt:lpstr>Experiment 3</vt:lpstr>
      <vt:lpstr>Implicit control condition</vt:lpstr>
      <vt:lpstr>Explicit control condition</vt:lpstr>
      <vt:lpstr>Results</vt:lpstr>
      <vt:lpstr>Results (DV: Published or not)</vt:lpstr>
      <vt:lpstr>Manipulation checks</vt:lpstr>
      <vt:lpstr>Implications</vt:lpstr>
      <vt:lpstr>Three studies</vt:lpstr>
      <vt:lpstr>Research question</vt:lpstr>
      <vt:lpstr>Hypothesis</vt:lpstr>
      <vt:lpstr>Three survey-based randomized experiments</vt:lpstr>
      <vt:lpstr>The wallet experiment</vt:lpstr>
      <vt:lpstr>The story of Mr. A: Baseline condition</vt:lpstr>
      <vt:lpstr>Treatment conditions  (positive/recent)</vt:lpstr>
      <vt:lpstr>Treatment conditions (negative/recent)</vt:lpstr>
      <vt:lpstr>Treatment conditions (positive/old)</vt:lpstr>
      <vt:lpstr>Treatment conditions  (negative/old)</vt:lpstr>
      <vt:lpstr>Dependent variables</vt:lpstr>
      <vt:lpstr>Results</vt:lpstr>
      <vt:lpstr>Results</vt:lpstr>
      <vt:lpstr>Implications</vt:lpstr>
      <vt:lpstr>Overall implications of these privacy studies</vt:lpstr>
      <vt:lpstr>The Future of personal information</vt:lpstr>
      <vt:lpstr>Experiment 1 Re-identifying a dating site profiles using Facebook images</vt:lpstr>
      <vt:lpstr>Experiment 2 Re-identifying students on CMU Campus using Facebook profiles</vt:lpstr>
      <vt:lpstr>Experiment 2: Results</vt:lpstr>
      <vt:lpstr>What we have shown so far</vt:lpstr>
      <vt:lpstr>What we had done before  (Acquisti and Gross 2009)</vt:lpstr>
      <vt:lpstr>Can you do 1+1?</vt:lpstr>
      <vt:lpstr>PowerPoint Presentation</vt:lpstr>
      <vt:lpstr>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2017-02-28T21:42:54Z</dcterms:created>
  <dcterms:modified xsi:type="dcterms:W3CDTF">2017-02-28T21:43:10Z</dcterms:modified>
</cp:coreProperties>
</file>